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426" r:id="rId2"/>
    <p:sldId id="428" r:id="rId3"/>
    <p:sldId id="322" r:id="rId4"/>
    <p:sldId id="342" r:id="rId5"/>
    <p:sldId id="418" r:id="rId6"/>
    <p:sldId id="331" r:id="rId7"/>
    <p:sldId id="412" r:id="rId8"/>
    <p:sldId id="439" r:id="rId9"/>
    <p:sldId id="370" r:id="rId10"/>
    <p:sldId id="371" r:id="rId11"/>
    <p:sldId id="373" r:id="rId12"/>
    <p:sldId id="374" r:id="rId13"/>
    <p:sldId id="416" r:id="rId14"/>
    <p:sldId id="417" r:id="rId15"/>
    <p:sldId id="440" r:id="rId16"/>
    <p:sldId id="341" r:id="rId17"/>
    <p:sldId id="369" r:id="rId18"/>
    <p:sldId id="441" r:id="rId19"/>
    <p:sldId id="421" r:id="rId20"/>
    <p:sldId id="368" r:id="rId21"/>
    <p:sldId id="344" r:id="rId22"/>
    <p:sldId id="345" r:id="rId23"/>
    <p:sldId id="346" r:id="rId24"/>
    <p:sldId id="443" r:id="rId25"/>
    <p:sldId id="437" r:id="rId26"/>
    <p:sldId id="347" r:id="rId27"/>
    <p:sldId id="420" r:id="rId28"/>
    <p:sldId id="431" r:id="rId29"/>
    <p:sldId id="436" r:id="rId30"/>
    <p:sldId id="438" r:id="rId31"/>
    <p:sldId id="432" r:id="rId32"/>
    <p:sldId id="433" r:id="rId33"/>
    <p:sldId id="435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1725" autoAdjust="0"/>
  </p:normalViewPr>
  <p:slideViewPr>
    <p:cSldViewPr>
      <p:cViewPr>
        <p:scale>
          <a:sx n="69" d="100"/>
          <a:sy n="69" d="100"/>
        </p:scale>
        <p:origin x="-141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324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121488-54CF-409E-8E0A-42A93D9CA58A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A66C4D-3048-41CF-AF37-8812BFF6FB4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jpeg"/><Relationship Id="rId4" Type="http://schemas.openxmlformats.org/officeDocument/2006/relationships/image" Target="../media/image4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7" Type="http://schemas.openxmlformats.org/officeDocument/2006/relationships/image" Target="../media/image4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png"/><Relationship Id="rId4" Type="http://schemas.openxmlformats.org/officeDocument/2006/relationships/image" Target="../media/image5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10" Type="http://schemas.openxmlformats.org/officeDocument/2006/relationships/image" Target="../media/image18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ААА\Новая папка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282" y="1643050"/>
            <a:ext cx="7772400" cy="2571768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solidFill>
                  <a:schemeClr val="bg1"/>
                </a:solidFill>
              </a:rPr>
              <a:t>Читать – </a:t>
            </a:r>
            <a:br>
              <a:rPr lang="ru-RU" sz="6000" b="1" dirty="0" smtClean="0">
                <a:solidFill>
                  <a:schemeClr val="bg1"/>
                </a:solidFill>
              </a:rPr>
            </a:br>
            <a:r>
              <a:rPr lang="ru-RU" sz="6000" b="1" dirty="0" smtClean="0">
                <a:solidFill>
                  <a:schemeClr val="bg1"/>
                </a:solidFill>
              </a:rPr>
              <a:t>это здорово!</a:t>
            </a:r>
            <a:endParaRPr lang="ru-RU" sz="6000" b="1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2976" y="4071942"/>
            <a:ext cx="4572032" cy="1500198"/>
          </a:xfrm>
        </p:spPr>
        <p:txBody>
          <a:bodyPr>
            <a:normAutofit fontScale="92500"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+mj-lt"/>
              </a:rPr>
              <a:t>Книги </a:t>
            </a:r>
          </a:p>
          <a:p>
            <a:r>
              <a:rPr lang="ru-RU" dirty="0" smtClean="0">
                <a:solidFill>
                  <a:schemeClr val="bg1"/>
                </a:solidFill>
                <a:latin typeface="+mj-lt"/>
              </a:rPr>
              <a:t>современных писателей</a:t>
            </a:r>
            <a:endParaRPr lang="ru-RU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1500166" y="1000108"/>
            <a:ext cx="6400800" cy="7858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МБУ «Централизованная библиотечная система администрации</a:t>
            </a:r>
            <a:r>
              <a:rPr kumimoji="0" lang="ru-RU" sz="1600" b="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Волжского муниципального района»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pic>
        <p:nvPicPr>
          <p:cNvPr id="1028" name="Picture 4" descr="D:\Рамки прозрачные\ecbb2e5414c03490b025ed8d6359caa9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1643043" y="-785843"/>
            <a:ext cx="6072231" cy="8358248"/>
          </a:xfrm>
          <a:prstGeom prst="rect">
            <a:avLst/>
          </a:prstGeom>
          <a:noFill/>
        </p:spPr>
      </p:pic>
      <p:pic>
        <p:nvPicPr>
          <p:cNvPr id="1029" name="Picture 5" descr="D:\Рамки прозрачные\d32e8e07ca06489c8b0b34f6c3d4fea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57818" y="3266318"/>
            <a:ext cx="3929630" cy="35916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D:\ААА\Новая папка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57620" y="857232"/>
            <a:ext cx="450059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smtClean="0">
                <a:solidFill>
                  <a:schemeClr val="bg1"/>
                </a:solidFill>
                <a:latin typeface="+mj-lt"/>
              </a:rPr>
              <a:t>Как писательница Ольга Константиновна стала известна в 2013 году после публикации  романа «Сахарный ребенок: история девочки из прошлого века, рассказанная </a:t>
            </a:r>
            <a:r>
              <a:rPr lang="ru-RU" sz="2400" dirty="0" err="1" smtClean="0">
                <a:solidFill>
                  <a:schemeClr val="bg1"/>
                </a:solidFill>
                <a:latin typeface="+mj-lt"/>
              </a:rPr>
              <a:t>Стеллой</a:t>
            </a:r>
            <a:r>
              <a:rPr lang="ru-RU" sz="24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  <a:latin typeface="+mj-lt"/>
              </a:rPr>
              <a:t>Нудольской</a:t>
            </a:r>
            <a:r>
              <a:rPr lang="ru-RU" sz="2400" dirty="0" smtClean="0">
                <a:solidFill>
                  <a:schemeClr val="bg1"/>
                </a:solidFill>
                <a:latin typeface="+mj-lt"/>
              </a:rPr>
              <a:t>. </a:t>
            </a:r>
            <a:r>
              <a:rPr lang="ru-RU" sz="2400" dirty="0">
                <a:solidFill>
                  <a:schemeClr val="bg1"/>
                </a:solidFill>
                <a:latin typeface="+mj-lt"/>
              </a:rPr>
              <a:t/>
            </a:r>
            <a:br>
              <a:rPr lang="ru-RU" sz="2400" dirty="0">
                <a:solidFill>
                  <a:schemeClr val="bg1"/>
                </a:solidFill>
                <a:latin typeface="+mj-lt"/>
              </a:rPr>
            </a:br>
            <a:endParaRPr lang="ru-RU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Заголовок 4"/>
          <p:cNvSpPr txBox="1">
            <a:spLocks/>
          </p:cNvSpPr>
          <p:nvPr/>
        </p:nvSpPr>
        <p:spPr>
          <a:xfrm>
            <a:off x="4029068" y="0"/>
            <a:ext cx="5114932" cy="8501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b="1" i="1" dirty="0">
              <a:solidFill>
                <a:srgbClr val="FFFF00"/>
              </a:solidFill>
              <a:latin typeface="Franklin Gothic Medium" pitchFamily="34" charset="0"/>
            </a:endParaRPr>
          </a:p>
        </p:txBody>
      </p:sp>
      <p:pic>
        <p:nvPicPr>
          <p:cNvPr id="6" name="Picture 2" descr="C:\Documents and Settings\Admin\Рабочий стол\картинки. Сахарный ребенок\Сахарный ребенок.jpg"/>
          <p:cNvPicPr>
            <a:picLocks noChangeAspect="1" noChangeArrowheads="1"/>
          </p:cNvPicPr>
          <p:nvPr/>
        </p:nvPicPr>
        <p:blipFill>
          <a:blip r:embed="rId3" cstate="print">
            <a:lum bright="-20000"/>
          </a:blip>
          <a:stretch>
            <a:fillRect/>
          </a:stretch>
        </p:blipFill>
        <p:spPr bwMode="auto">
          <a:xfrm>
            <a:off x="571472" y="1142984"/>
            <a:ext cx="2705342" cy="392909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Picture 2" descr="C:\Documents and Settings\Admin\Рабочий стол\Projects\О.Громова Сахарный ребенок\картинки. Сахарный ребенок\рисунки марии пастернак\трудный разговор с мамой.jpg"/>
          <p:cNvPicPr>
            <a:picLocks noChangeAspect="1" noChangeArrowheads="1"/>
          </p:cNvPicPr>
          <p:nvPr/>
        </p:nvPicPr>
        <p:blipFill>
          <a:blip r:embed="rId4" cstate="print"/>
          <a:srcRect l="6362" t="14256" r="10933" b="14256"/>
          <a:stretch>
            <a:fillRect/>
          </a:stretch>
        </p:blipFill>
        <p:spPr bwMode="auto">
          <a:xfrm>
            <a:off x="4214810" y="3929066"/>
            <a:ext cx="3946950" cy="24288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177345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D:\ААА\Новая папка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4143372" y="1000108"/>
            <a:ext cx="4357718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Это печальная история маленькой девочки, которой вместе с матерью довелось пережить все ужасы и лишения лагерной жизни в 30-40-х годах ХХ века</a:t>
            </a:r>
            <a:r>
              <a:rPr lang="ru-RU" sz="2600" dirty="0" smtClean="0">
                <a:solidFill>
                  <a:schemeClr val="bg1">
                    <a:lumMod val="95000"/>
                  </a:schemeClr>
                </a:solidFill>
                <a:latin typeface="+mj-lt"/>
                <a:ea typeface="Times New Roman" pitchFamily="18" charset="0"/>
                <a:cs typeface="Arial" pitchFamily="34" charset="0"/>
              </a:rPr>
              <a:t>. Это рассказ, основанный на реальных событиях.</a:t>
            </a:r>
            <a:endParaRPr kumimoji="0" lang="ru-RU" sz="2600" b="0" i="0" u="none" strike="noStrike" cap="none" normalizeH="0" baseline="0" dirty="0" smtClean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+mj-lt"/>
              <a:cs typeface="Arial" pitchFamily="34" charset="0"/>
            </a:endParaRPr>
          </a:p>
        </p:txBody>
      </p:sp>
      <p:pic>
        <p:nvPicPr>
          <p:cNvPr id="27649" name="Picture 1" descr="D:\Обзор\471309157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214290"/>
            <a:ext cx="3143272" cy="4726696"/>
          </a:xfrm>
          <a:prstGeom prst="rect">
            <a:avLst/>
          </a:prstGeom>
          <a:noFill/>
        </p:spPr>
      </p:pic>
      <p:sp>
        <p:nvSpPr>
          <p:cNvPr id="10" name="Содержимое 2"/>
          <p:cNvSpPr txBox="1">
            <a:spLocks/>
          </p:cNvSpPr>
          <p:nvPr/>
        </p:nvSpPr>
        <p:spPr>
          <a:xfrm>
            <a:off x="0" y="5000636"/>
            <a:ext cx="8715436" cy="16145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	</a:t>
            </a: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Громова, О. К. Сахарный </a:t>
            </a: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ребенок</a:t>
            </a: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история девочки из прошлого века, рассказанная </a:t>
            </a:r>
            <a:r>
              <a:rPr kumimoji="0" lang="ru-RU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Стеллой</a:t>
            </a: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Нудольской</a:t>
            </a: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: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[</a:t>
            </a: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12+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]</a:t>
            </a: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/ Ольга Громова ; ил. М. Пастернак. – 8-е изд.</a:t>
            </a:r>
            <a:r>
              <a:rPr kumimoji="0" lang="ru-RU" sz="2200" b="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; стереотип. – Москва : </a:t>
            </a:r>
            <a:r>
              <a:rPr kumimoji="0" lang="ru-RU" sz="2200" b="0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КомпасГид</a:t>
            </a:r>
            <a:r>
              <a:rPr kumimoji="0" lang="ru-RU" sz="2200" b="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 2019. – 160 с. : ил. </a:t>
            </a: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2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D:\ААА\Новая папка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642910" y="4357694"/>
            <a:ext cx="8072494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chemeClr val="bg1">
                    <a:lumMod val="95000"/>
                  </a:schemeClr>
                </a:solidFill>
                <a:latin typeface="+mj-lt"/>
              </a:rPr>
              <a:t>Книга, вошла в </a:t>
            </a:r>
            <a:r>
              <a:rPr lang="ru-RU" sz="2400" dirty="0" err="1" smtClean="0">
                <a:solidFill>
                  <a:schemeClr val="bg1">
                    <a:lumMod val="95000"/>
                  </a:schemeClr>
                </a:solidFill>
                <a:latin typeface="+mj-lt"/>
              </a:rPr>
              <a:t>лонг-лист</a:t>
            </a:r>
            <a:r>
              <a:rPr lang="ru-RU" sz="2400" dirty="0" smtClean="0">
                <a:solidFill>
                  <a:schemeClr val="bg1">
                    <a:lumMod val="95000"/>
                  </a:schemeClr>
                </a:solidFill>
                <a:latin typeface="+mj-lt"/>
              </a:rPr>
              <a:t> премии "</a:t>
            </a:r>
            <a:r>
              <a:rPr lang="ru-RU" sz="2400" dirty="0" err="1" smtClean="0">
                <a:solidFill>
                  <a:schemeClr val="bg1">
                    <a:lumMod val="95000"/>
                  </a:schemeClr>
                </a:solidFill>
                <a:latin typeface="+mj-lt"/>
              </a:rPr>
              <a:t>Книгуру</a:t>
            </a:r>
            <a:r>
              <a:rPr lang="ru-RU" sz="2400" dirty="0" smtClean="0">
                <a:solidFill>
                  <a:schemeClr val="bg1">
                    <a:lumMod val="95000"/>
                  </a:schemeClr>
                </a:solidFill>
                <a:latin typeface="+mj-lt"/>
              </a:rPr>
              <a:t>" (2013), была отмечена дипломом им. В.П.Крапивина (2014), </a:t>
            </a:r>
            <a:r>
              <a:rPr lang="ru-RU" sz="2400" dirty="0" err="1" smtClean="0">
                <a:solidFill>
                  <a:schemeClr val="bg1">
                    <a:lumMod val="95000"/>
                  </a:schemeClr>
                </a:solidFill>
                <a:latin typeface="+mj-lt"/>
              </a:rPr>
              <a:t>шорт-лист</a:t>
            </a:r>
            <a:r>
              <a:rPr lang="ru-RU" sz="2400" dirty="0" smtClean="0">
                <a:solidFill>
                  <a:schemeClr val="bg1">
                    <a:lumMod val="95000"/>
                  </a:schemeClr>
                </a:solidFill>
                <a:latin typeface="+mj-lt"/>
              </a:rPr>
              <a:t> премии "Ясная Поляна" (2015).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chemeClr val="bg1">
                    <a:lumMod val="95000"/>
                  </a:schemeClr>
                </a:solidFill>
                <a:latin typeface="+mj-lt"/>
              </a:rPr>
              <a:t>Для детей среднего и старшего школьного возраста. </a:t>
            </a:r>
            <a:r>
              <a:rPr lang="ru-RU" sz="2400" dirty="0" smtClean="0">
                <a:latin typeface="+mj-lt"/>
              </a:rPr>
              <a:t/>
            </a:r>
            <a:br>
              <a:rPr lang="ru-RU" sz="2400" dirty="0" smtClean="0">
                <a:latin typeface="+mj-lt"/>
              </a:rPr>
            </a:b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+mj-lt"/>
              <a:cs typeface="Arial" pitchFamily="34" charset="0"/>
            </a:endParaRPr>
          </a:p>
        </p:txBody>
      </p:sp>
      <p:pic>
        <p:nvPicPr>
          <p:cNvPr id="67587" name="Picture 3" descr="C:\Users\VRT\Pictures\Со\1872569871298568916529861251.jpg"/>
          <p:cNvPicPr>
            <a:picLocks noChangeAspect="1" noChangeArrowheads="1"/>
          </p:cNvPicPr>
          <p:nvPr/>
        </p:nvPicPr>
        <p:blipFill>
          <a:blip r:embed="rId3" cstate="print"/>
          <a:srcRect l="33696" t="5000" r="34472" b="5000"/>
          <a:stretch>
            <a:fillRect/>
          </a:stretch>
        </p:blipFill>
        <p:spPr bwMode="auto">
          <a:xfrm>
            <a:off x="285720" y="285728"/>
            <a:ext cx="2052796" cy="2915737"/>
          </a:xfrm>
          <a:prstGeom prst="rect">
            <a:avLst/>
          </a:prstGeom>
          <a:noFill/>
        </p:spPr>
      </p:pic>
      <p:pic>
        <p:nvPicPr>
          <p:cNvPr id="67588" name="Picture 4" descr="C:\Users\VRT\Pictures\Со\square_5Sv75doLv2I.jpg"/>
          <p:cNvPicPr>
            <a:picLocks noChangeAspect="1" noChangeArrowheads="1"/>
          </p:cNvPicPr>
          <p:nvPr/>
        </p:nvPicPr>
        <p:blipFill>
          <a:blip r:embed="rId4" cstate="print"/>
          <a:srcRect l="36500"/>
          <a:stretch>
            <a:fillRect/>
          </a:stretch>
        </p:blipFill>
        <p:spPr bwMode="auto">
          <a:xfrm>
            <a:off x="6858016" y="1071546"/>
            <a:ext cx="1931594" cy="2928958"/>
          </a:xfrm>
          <a:prstGeom prst="rect">
            <a:avLst/>
          </a:prstGeom>
          <a:noFill/>
        </p:spPr>
      </p:pic>
      <p:pic>
        <p:nvPicPr>
          <p:cNvPr id="67589" name="Picture 5" descr="C:\Users\VRT\Pictures\Со\square_СР.png"/>
          <p:cNvPicPr>
            <a:picLocks noChangeAspect="1" noChangeArrowheads="1"/>
          </p:cNvPicPr>
          <p:nvPr/>
        </p:nvPicPr>
        <p:blipFill>
          <a:blip r:embed="rId5" cstate="print"/>
          <a:srcRect l="38064"/>
          <a:stretch>
            <a:fillRect/>
          </a:stretch>
        </p:blipFill>
        <p:spPr bwMode="auto">
          <a:xfrm>
            <a:off x="4786314" y="285728"/>
            <a:ext cx="1881201" cy="2928958"/>
          </a:xfrm>
          <a:prstGeom prst="rect">
            <a:avLst/>
          </a:prstGeom>
          <a:noFill/>
        </p:spPr>
      </p:pic>
      <p:pic>
        <p:nvPicPr>
          <p:cNvPr id="67586" name="Picture 2" descr="C:\Users\VRT\Pictures\Со\d8a4a4b678723e9abd8baa651b4954bf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71736" y="1142984"/>
            <a:ext cx="2000264" cy="2928958"/>
          </a:xfrm>
          <a:prstGeom prst="rect">
            <a:avLst/>
          </a:prstGeom>
          <a:noFill/>
        </p:spPr>
      </p:pic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D:\ААА\Новая папка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1868" y="1357298"/>
            <a:ext cx="5000660" cy="314327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smtClean="0">
                <a:solidFill>
                  <a:schemeClr val="bg1"/>
                </a:solidFill>
                <a:latin typeface="+mj-lt"/>
              </a:rPr>
              <a:t>армянская писательница и художница, автор романа «Дом, в котором…» и сказки «Сказка про собаку, которая умела летать». </a:t>
            </a:r>
            <a:r>
              <a:rPr lang="ru-RU" sz="2400" dirty="0">
                <a:solidFill>
                  <a:schemeClr val="bg1"/>
                </a:solidFill>
                <a:latin typeface="+mj-lt"/>
              </a:rPr>
              <a:t/>
            </a:r>
            <a:br>
              <a:rPr lang="ru-RU" sz="2400" dirty="0">
                <a:solidFill>
                  <a:schemeClr val="bg1"/>
                </a:solidFill>
                <a:latin typeface="+mj-lt"/>
              </a:rPr>
            </a:br>
            <a:endParaRPr lang="ru-RU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1071538" y="4000504"/>
            <a:ext cx="1976731" cy="576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z="2000" b="1" dirty="0" smtClean="0">
                <a:solidFill>
                  <a:schemeClr val="bg1"/>
                </a:solidFill>
                <a:latin typeface="Calibri" pitchFamily="34" charset="0"/>
              </a:rPr>
              <a:t>Род. </a:t>
            </a:r>
            <a:r>
              <a:rPr lang="ru-RU" sz="2000" b="1" dirty="0">
                <a:solidFill>
                  <a:schemeClr val="bg1"/>
                </a:solidFill>
                <a:latin typeface="Calibri" pitchFamily="34" charset="0"/>
              </a:rPr>
              <a:t>в</a:t>
            </a:r>
            <a:r>
              <a:rPr lang="ru-RU" sz="2000" b="1" dirty="0" smtClean="0">
                <a:solidFill>
                  <a:schemeClr val="bg1"/>
                </a:solidFill>
                <a:latin typeface="Calibri" pitchFamily="34" charset="0"/>
              </a:rPr>
              <a:t> 1969г.</a:t>
            </a:r>
            <a:endParaRPr lang="ru-RU" sz="20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8" name="Заголовок 4"/>
          <p:cNvSpPr txBox="1">
            <a:spLocks/>
          </p:cNvSpPr>
          <p:nvPr/>
        </p:nvSpPr>
        <p:spPr>
          <a:xfrm>
            <a:off x="3428992" y="500042"/>
            <a:ext cx="4714908" cy="8501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err="1" smtClean="0">
                <a:solidFill>
                  <a:srgbClr val="FFFF00"/>
                </a:solidFill>
                <a:latin typeface="Franklin Gothic Medium" pitchFamily="34" charset="0"/>
              </a:rPr>
              <a:t>Мариам</a:t>
            </a:r>
            <a:r>
              <a:rPr lang="ru-RU" sz="3200" b="1" dirty="0" smtClean="0">
                <a:solidFill>
                  <a:srgbClr val="FFFF00"/>
                </a:solidFill>
                <a:latin typeface="Franklin Gothic Medium" pitchFamily="34" charset="0"/>
              </a:rPr>
              <a:t> Петросян</a:t>
            </a:r>
            <a:endParaRPr lang="ru-RU" sz="3200" b="1" i="1" dirty="0">
              <a:solidFill>
                <a:srgbClr val="FFFF00"/>
              </a:solidFill>
              <a:latin typeface="Franklin Gothic Medium" pitchFamily="34" charset="0"/>
            </a:endParaRPr>
          </a:p>
        </p:txBody>
      </p:sp>
      <p:pic>
        <p:nvPicPr>
          <p:cNvPr id="2" name="Picture 2" descr="C:\Users\VRT\Desktop\Новые имена\01AWZQAH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642918"/>
            <a:ext cx="2747510" cy="33575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4" descr="C:\Users\VRT\Desktop\Новые имена\113125194_Mariam_Petrosya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00232" y="4429132"/>
            <a:ext cx="1446211" cy="2022475"/>
          </a:xfrm>
          <a:prstGeom prst="rect">
            <a:avLst/>
          </a:prstGeom>
          <a:noFill/>
        </p:spPr>
      </p:pic>
      <p:pic>
        <p:nvPicPr>
          <p:cNvPr id="7" name="Picture 5" descr="C:\Users\VRT\Desktop\Новые имена\mariam-petrosyan-dom-v-kotorom-tom-1-kurilshhik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868" y="3429000"/>
            <a:ext cx="1281119" cy="1997226"/>
          </a:xfrm>
          <a:prstGeom prst="rect">
            <a:avLst/>
          </a:prstGeom>
          <a:noFill/>
        </p:spPr>
      </p:pic>
      <p:pic>
        <p:nvPicPr>
          <p:cNvPr id="1030" name="Picture 6" descr="C:\Users\VRT\Desktop\Новые имена\o-o.jpe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72066" y="3143248"/>
            <a:ext cx="3733794" cy="31403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32" name="AutoShape 8" descr="https://cdn.fishki.net/upload/post/2017/02/20/2223647/00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3" name="Picture 9" descr="C:\Users\VRT\Desktop\Новые имена\664.jpeg"/>
          <p:cNvPicPr>
            <a:picLocks noChangeAspect="1" noChangeArrowheads="1"/>
          </p:cNvPicPr>
          <p:nvPr/>
        </p:nvPicPr>
        <p:blipFill>
          <a:blip r:embed="rId7" cstate="print"/>
          <a:srcRect l="58250"/>
          <a:stretch>
            <a:fillRect/>
          </a:stretch>
        </p:blipFill>
        <p:spPr bwMode="auto">
          <a:xfrm>
            <a:off x="571472" y="4857736"/>
            <a:ext cx="1333476" cy="20002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1773455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D:\ААА\Новая папка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158" y="357166"/>
            <a:ext cx="7858180" cy="207170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smtClean="0">
                <a:solidFill>
                  <a:schemeClr val="bg1"/>
                </a:solidFill>
                <a:latin typeface="+mj-lt"/>
              </a:rPr>
              <a:t>«Дом, в котором…» — первая книга писательницы, написана в жанре магического реализма. Этот роман  —  дело всей её жизни. Над его созданием она трудилась 18 лет.</a:t>
            </a:r>
            <a:endParaRPr lang="ru-RU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051" name="Picture 3" descr="C:\Users\VRT\Desktop\Новые имена\og_og_1486223925221939119.jpg"/>
          <p:cNvPicPr>
            <a:picLocks noChangeAspect="1" noChangeArrowheads="1"/>
          </p:cNvPicPr>
          <p:nvPr/>
        </p:nvPicPr>
        <p:blipFill>
          <a:blip r:embed="rId3" cstate="print"/>
          <a:srcRect l="5625" t="4618" r="10000"/>
          <a:stretch>
            <a:fillRect/>
          </a:stretch>
        </p:blipFill>
        <p:spPr bwMode="auto">
          <a:xfrm>
            <a:off x="4714876" y="4286256"/>
            <a:ext cx="3286116" cy="1944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53" name="AutoShape 5" descr="https://picua.org/thumbs/2017-06/19/boryotw18jwi9a5jcmo9iqws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4" name="Picture 6" descr="C:\Users\VRT\Desktop\Новые имена\boryotw18jwi9a5jcmo9iqws2.jpg"/>
          <p:cNvPicPr>
            <a:picLocks noChangeAspect="1" noChangeArrowheads="1"/>
          </p:cNvPicPr>
          <p:nvPr/>
        </p:nvPicPr>
        <p:blipFill>
          <a:blip r:embed="rId4" cstate="print"/>
          <a:srcRect t="16655"/>
          <a:stretch>
            <a:fillRect/>
          </a:stretch>
        </p:blipFill>
        <p:spPr bwMode="auto">
          <a:xfrm>
            <a:off x="4500562" y="2071678"/>
            <a:ext cx="3460971" cy="20456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9" descr="C:\Users\VRT\Desktop\Новые имена\664.jpeg"/>
          <p:cNvPicPr>
            <a:picLocks noChangeAspect="1" noChangeArrowheads="1"/>
          </p:cNvPicPr>
          <p:nvPr/>
        </p:nvPicPr>
        <p:blipFill>
          <a:blip r:embed="rId5" cstate="print"/>
          <a:srcRect l="58250"/>
          <a:stretch>
            <a:fillRect/>
          </a:stretch>
        </p:blipFill>
        <p:spPr bwMode="auto">
          <a:xfrm>
            <a:off x="1142976" y="2071678"/>
            <a:ext cx="2857524" cy="42863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1773455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ААА\Новая папка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86116" y="428604"/>
            <a:ext cx="5357850" cy="5483245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2600" dirty="0" smtClean="0">
                <a:solidFill>
                  <a:schemeClr val="bg1"/>
                </a:solidFill>
                <a:latin typeface="+mj-lt"/>
              </a:rPr>
              <a:t>	«Дом, в котором…», масштабная сага </a:t>
            </a:r>
            <a:r>
              <a:rPr lang="ru-RU" sz="2600" dirty="0" err="1" smtClean="0">
                <a:solidFill>
                  <a:schemeClr val="bg1"/>
                </a:solidFill>
                <a:latin typeface="+mj-lt"/>
              </a:rPr>
              <a:t>Мариам</a:t>
            </a:r>
            <a:r>
              <a:rPr lang="ru-RU" sz="2600" dirty="0" smtClean="0">
                <a:solidFill>
                  <a:schemeClr val="bg1"/>
                </a:solidFill>
                <a:latin typeface="+mj-lt"/>
              </a:rPr>
              <a:t> Петросян в стиле магического реализма. </a:t>
            </a:r>
            <a:r>
              <a:rPr lang="ru-RU" sz="2800" dirty="0" smtClean="0">
                <a:solidFill>
                  <a:schemeClr val="bg1"/>
                </a:solidFill>
                <a:latin typeface="+mj-lt"/>
              </a:rPr>
              <a:t>Роман стал сенсацией в русскоязычной литературе, он поделил читателей на ярых поклонников и ненавистников. Сюжет этой книжки заставляет сердце сжиматься, а мозг – судорожно проживать каждое мгновение, не отвлекаясь на понимание того, насколько реально то, что содержат эти страницы. Эта книга рекомендуется для прочтения всем, ведь она потрясет вас до глубины души.</a:t>
            </a:r>
            <a:endParaRPr lang="ru-RU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Picture 9" descr="C:\Users\VRT\Desktop\Новые имена\664.jpeg"/>
          <p:cNvPicPr>
            <a:picLocks noChangeAspect="1" noChangeArrowheads="1"/>
          </p:cNvPicPr>
          <p:nvPr/>
        </p:nvPicPr>
        <p:blipFill>
          <a:blip r:embed="rId3" cstate="print"/>
          <a:srcRect l="58250"/>
          <a:stretch>
            <a:fillRect/>
          </a:stretch>
        </p:blipFill>
        <p:spPr bwMode="auto">
          <a:xfrm>
            <a:off x="428596" y="857232"/>
            <a:ext cx="2857524" cy="4286393"/>
          </a:xfrm>
          <a:prstGeom prst="rect">
            <a:avLst/>
          </a:prstGeom>
          <a:noFill/>
        </p:spPr>
      </p:pic>
      <p:sp>
        <p:nvSpPr>
          <p:cNvPr id="6" name="Содержимое 2"/>
          <p:cNvSpPr txBox="1">
            <a:spLocks/>
          </p:cNvSpPr>
          <p:nvPr/>
        </p:nvSpPr>
        <p:spPr>
          <a:xfrm>
            <a:off x="214282" y="5743508"/>
            <a:ext cx="8715436" cy="11144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	</a:t>
            </a: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Петросян, М. Дом, в котором</a:t>
            </a: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ru-RU" sz="2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Мариам</a:t>
            </a: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Петросян. – Москва : </a:t>
            </a:r>
            <a:r>
              <a:rPr lang="en-US" sz="2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Livebook</a:t>
            </a: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/ </a:t>
            </a:r>
            <a:r>
              <a:rPr lang="ru-RU" sz="2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Гаятри</a:t>
            </a: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2010. – 960 с. </a:t>
            </a:r>
            <a:endParaRPr kumimoji="0" lang="ru-RU" sz="2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D:\ААА\Новая папка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00430" y="1714488"/>
            <a:ext cx="5429288" cy="235745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smtClean="0">
                <a:solidFill>
                  <a:schemeClr val="bg1"/>
                </a:solidFill>
                <a:latin typeface="+mj-lt"/>
              </a:rPr>
              <a:t>современная армянская писательница, которая в своих произведениях рассказывает об особенностях армянской жизни, о детстве, семейном тепле. </a:t>
            </a:r>
            <a:r>
              <a:rPr lang="ru-RU" sz="2400" dirty="0">
                <a:solidFill>
                  <a:schemeClr val="bg1"/>
                </a:solidFill>
                <a:latin typeface="+mj-lt"/>
              </a:rPr>
              <a:t/>
            </a:r>
            <a:br>
              <a:rPr lang="ru-RU" sz="2400" dirty="0">
                <a:solidFill>
                  <a:schemeClr val="bg1"/>
                </a:solidFill>
                <a:latin typeface="+mj-lt"/>
              </a:rPr>
            </a:br>
            <a:endParaRPr lang="ru-RU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857224" y="3286124"/>
            <a:ext cx="1976731" cy="576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z="2000" b="1" dirty="0" smtClean="0">
                <a:solidFill>
                  <a:schemeClr val="bg1"/>
                </a:solidFill>
                <a:latin typeface="Calibri" pitchFamily="34" charset="0"/>
              </a:rPr>
              <a:t>Род. </a:t>
            </a:r>
            <a:r>
              <a:rPr lang="ru-RU" sz="2000" b="1" dirty="0">
                <a:solidFill>
                  <a:schemeClr val="bg1"/>
                </a:solidFill>
                <a:latin typeface="Calibri" pitchFamily="34" charset="0"/>
              </a:rPr>
              <a:t>в</a:t>
            </a:r>
            <a:r>
              <a:rPr lang="ru-RU" sz="2000" b="1" dirty="0" smtClean="0">
                <a:solidFill>
                  <a:schemeClr val="bg1"/>
                </a:solidFill>
                <a:latin typeface="Calibri" pitchFamily="34" charset="0"/>
              </a:rPr>
              <a:t> 1971г.</a:t>
            </a:r>
            <a:endParaRPr lang="ru-RU" sz="20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8" name="Заголовок 4"/>
          <p:cNvSpPr txBox="1">
            <a:spLocks/>
          </p:cNvSpPr>
          <p:nvPr/>
        </p:nvSpPr>
        <p:spPr>
          <a:xfrm>
            <a:off x="3428992" y="500042"/>
            <a:ext cx="5114932" cy="8501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err="1" smtClean="0">
                <a:solidFill>
                  <a:srgbClr val="FFFF00"/>
                </a:solidFill>
                <a:latin typeface="Franklin Gothic Medium" pitchFamily="34" charset="0"/>
              </a:rPr>
              <a:t>Наринэ</a:t>
            </a:r>
            <a:r>
              <a:rPr lang="ru-RU" sz="3200" b="1" dirty="0" smtClean="0">
                <a:solidFill>
                  <a:srgbClr val="FFFF00"/>
                </a:solidFill>
                <a:latin typeface="Franklin Gothic Medium" pitchFamily="34" charset="0"/>
              </a:rPr>
              <a:t> </a:t>
            </a:r>
            <a:r>
              <a:rPr lang="ru-RU" sz="3200" b="1" dirty="0" err="1" smtClean="0">
                <a:solidFill>
                  <a:srgbClr val="FFFF00"/>
                </a:solidFill>
                <a:latin typeface="Franklin Gothic Medium" pitchFamily="34" charset="0"/>
              </a:rPr>
              <a:t>Абгарян</a:t>
            </a:r>
            <a:endParaRPr lang="ru-RU" sz="3200" b="1" i="1" dirty="0">
              <a:solidFill>
                <a:srgbClr val="FFFF00"/>
              </a:solidFill>
              <a:latin typeface="Franklin Gothic Medium" pitchFamily="34" charset="0"/>
            </a:endParaRPr>
          </a:p>
        </p:txBody>
      </p:sp>
      <p:pic>
        <p:nvPicPr>
          <p:cNvPr id="1026" name="Picture 2" descr="C:\Users\VRT\Pictures\Со\325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357166"/>
            <a:ext cx="2071702" cy="2900383"/>
          </a:xfrm>
          <a:prstGeom prst="rect">
            <a:avLst/>
          </a:prstGeom>
          <a:noFill/>
        </p:spPr>
      </p:pic>
      <p:pic>
        <p:nvPicPr>
          <p:cNvPr id="1028" name="Picture 4" descr="C:\Users\VRT\Pictures\Со\122.jpg"/>
          <p:cNvPicPr>
            <a:picLocks noChangeAspect="1" noChangeArrowheads="1"/>
          </p:cNvPicPr>
          <p:nvPr/>
        </p:nvPicPr>
        <p:blipFill>
          <a:blip r:embed="rId4" cstate="print"/>
          <a:srcRect r="5000"/>
          <a:stretch>
            <a:fillRect/>
          </a:stretch>
        </p:blipFill>
        <p:spPr bwMode="auto">
          <a:xfrm>
            <a:off x="214282" y="3786190"/>
            <a:ext cx="1272494" cy="1928826"/>
          </a:xfrm>
          <a:prstGeom prst="rect">
            <a:avLst/>
          </a:prstGeom>
          <a:noFill/>
        </p:spPr>
      </p:pic>
      <p:pic>
        <p:nvPicPr>
          <p:cNvPr id="1027" name="Picture 3" descr="C:\Users\VRT\Pictures\Со\22119036-narine-abgaryan-s-neba-upali-tri-yabloka-ludi-kotorye-vsegda-so-mnoy-zulal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71538" y="4286256"/>
            <a:ext cx="1274311" cy="1928826"/>
          </a:xfrm>
          <a:prstGeom prst="rect">
            <a:avLst/>
          </a:prstGeom>
          <a:noFill/>
        </p:spPr>
      </p:pic>
      <p:pic>
        <p:nvPicPr>
          <p:cNvPr id="1029" name="Picture 5" descr="C:\Users\VRT\Pictures\Со\cover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071670" y="4714884"/>
            <a:ext cx="1230763" cy="1928827"/>
          </a:xfrm>
          <a:prstGeom prst="rect">
            <a:avLst/>
          </a:prstGeom>
          <a:noFill/>
        </p:spPr>
      </p:pic>
      <p:pic>
        <p:nvPicPr>
          <p:cNvPr id="10241" name="Picture 1" descr="H:\ААА\совр книги\56634__1___преобразованный_ - копия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572000" y="4429132"/>
            <a:ext cx="3113095" cy="16171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1773455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D:\ААА\Новая папка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43372" y="1071546"/>
            <a:ext cx="4572032" cy="34290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err="1" smtClean="0">
                <a:solidFill>
                  <a:schemeClr val="bg1"/>
                </a:solidFill>
                <a:latin typeface="+mj-lt"/>
              </a:rPr>
              <a:t>Наринэ</a:t>
            </a:r>
            <a:r>
              <a:rPr lang="ru-RU" sz="24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  <a:latin typeface="+mj-lt"/>
              </a:rPr>
              <a:t>Абгарян</a:t>
            </a:r>
            <a:r>
              <a:rPr lang="ru-RU" sz="2400" dirty="0" smtClean="0">
                <a:solidFill>
                  <a:schemeClr val="bg1"/>
                </a:solidFill>
                <a:latin typeface="+mj-lt"/>
              </a:rPr>
              <a:t> написала очень добрый и тёплый рассказ о детстве «</a:t>
            </a:r>
            <a:r>
              <a:rPr lang="ru-RU" sz="2400" dirty="0" err="1" smtClean="0">
                <a:solidFill>
                  <a:schemeClr val="bg1"/>
                </a:solidFill>
                <a:latin typeface="+mj-lt"/>
              </a:rPr>
              <a:t>Манюня</a:t>
            </a:r>
            <a:r>
              <a:rPr lang="ru-RU" sz="2400" dirty="0" smtClean="0">
                <a:solidFill>
                  <a:schemeClr val="bg1"/>
                </a:solidFill>
                <a:latin typeface="+mj-lt"/>
              </a:rPr>
              <a:t>». Это история о таком детстве двух девочек. </a:t>
            </a:r>
            <a:r>
              <a:rPr lang="ru-RU" sz="2400" dirty="0" err="1" smtClean="0">
                <a:solidFill>
                  <a:schemeClr val="bg1"/>
                </a:solidFill>
                <a:latin typeface="+mj-lt"/>
              </a:rPr>
              <a:t>Манюня</a:t>
            </a:r>
            <a:r>
              <a:rPr lang="ru-RU" sz="2400" dirty="0" smtClean="0">
                <a:solidFill>
                  <a:schemeClr val="bg1"/>
                </a:solidFill>
                <a:latin typeface="+mj-lt"/>
              </a:rPr>
              <a:t> и Наре постоянно придумывают какие-то шалости, влипают в неприятности. </a:t>
            </a:r>
            <a:endParaRPr lang="ru-RU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081" name="AutoShape 9" descr="https://u.livelib.ru/reader/Nanamyy/o/1ofdu0tt/o-o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83" name="AutoShape 11" descr="https://u.livelib.ru/reader/Nanamyy/o/1ofdu0tt/o-o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85" name="AutoShape 13" descr="https://u.livelib.ru/reader/Nanamyy/o/1ofdu0tt/o-o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87" name="AutoShape 15" descr="https://img-fotki.yandex.ru/get/3909/130708647.102/0_140cc2_a262cc14_XL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Рисунок 12" descr="https://cdn.ast.ru/v2/AST000000000010312/COVER/cover1.jpg"/>
          <p:cNvPicPr/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285720" y="642918"/>
            <a:ext cx="3571900" cy="4643470"/>
          </a:xfrm>
          <a:prstGeom prst="rect">
            <a:avLst/>
          </a:prstGeom>
          <a:solidFill>
            <a:srgbClr val="FFFFFF">
              <a:shade val="85000"/>
            </a:srgbClr>
          </a:solidFill>
          <a:ln w="12700" cap="rnd">
            <a:solidFill>
              <a:schemeClr val="tx1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4" name="Содержимое 2"/>
          <p:cNvSpPr txBox="1">
            <a:spLocks/>
          </p:cNvSpPr>
          <p:nvPr/>
        </p:nvSpPr>
        <p:spPr>
          <a:xfrm>
            <a:off x="214282" y="5500702"/>
            <a:ext cx="8715436" cy="11144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	</a:t>
            </a:r>
            <a:r>
              <a:rPr kumimoji="0" lang="ru-RU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Абгарян</a:t>
            </a: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 Н.</a:t>
            </a:r>
            <a:r>
              <a:rPr kumimoji="0" lang="ru-RU" sz="2200" b="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Всё о </a:t>
            </a:r>
            <a:r>
              <a:rPr kumimoji="0" lang="ru-RU" sz="2200" b="0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Манюне</a:t>
            </a: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12+</a:t>
            </a:r>
            <a:r>
              <a:rPr lang="en-US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/ </a:t>
            </a:r>
            <a:r>
              <a:rPr lang="ru-RU" sz="2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Наринэ</a:t>
            </a: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Абгарян</a:t>
            </a: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– Москва : АСТ, 2020. – 861 с. </a:t>
            </a:r>
            <a:r>
              <a:rPr lang="en-US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с.</a:t>
            </a:r>
            <a:endParaRPr kumimoji="0" lang="ru-RU" sz="2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773455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D:\ААА\Новая папка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14810" y="1000108"/>
            <a:ext cx="4572032" cy="278608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smtClean="0">
                <a:solidFill>
                  <a:schemeClr val="bg1"/>
                </a:solidFill>
                <a:latin typeface="+mj-lt"/>
              </a:rPr>
              <a:t>«Всё о </a:t>
            </a:r>
            <a:r>
              <a:rPr lang="ru-RU" sz="2400" dirty="0" err="1" smtClean="0">
                <a:solidFill>
                  <a:schemeClr val="bg1"/>
                </a:solidFill>
                <a:latin typeface="+mj-lt"/>
              </a:rPr>
              <a:t>Манюне</a:t>
            </a:r>
            <a:r>
              <a:rPr lang="ru-RU" sz="2400" dirty="0" smtClean="0">
                <a:solidFill>
                  <a:schemeClr val="bg1"/>
                </a:solidFill>
                <a:latin typeface="+mj-lt"/>
              </a:rPr>
              <a:t>» - это трилогия </a:t>
            </a:r>
            <a:r>
              <a:rPr lang="ru-RU" sz="2400" dirty="0" err="1" smtClean="0">
                <a:solidFill>
                  <a:schemeClr val="bg1"/>
                </a:solidFill>
                <a:latin typeface="+mj-lt"/>
              </a:rPr>
              <a:t>Наринэ</a:t>
            </a:r>
            <a:r>
              <a:rPr lang="ru-RU" sz="24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  <a:latin typeface="+mj-lt"/>
              </a:rPr>
              <a:t>Абгарян</a:t>
            </a:r>
            <a:r>
              <a:rPr lang="ru-RU" sz="2400" dirty="0" smtClean="0">
                <a:solidFill>
                  <a:schemeClr val="bg1"/>
                </a:solidFill>
                <a:latin typeface="+mj-lt"/>
              </a:rPr>
              <a:t> о девочке </a:t>
            </a:r>
            <a:r>
              <a:rPr lang="ru-RU" sz="2400" dirty="0" err="1" smtClean="0">
                <a:solidFill>
                  <a:schemeClr val="bg1"/>
                </a:solidFill>
                <a:latin typeface="+mj-lt"/>
              </a:rPr>
              <a:t>Манюне</a:t>
            </a:r>
            <a:r>
              <a:rPr lang="ru-RU" sz="2400" dirty="0" smtClean="0">
                <a:solidFill>
                  <a:schemeClr val="bg1"/>
                </a:solidFill>
                <a:latin typeface="+mj-lt"/>
              </a:rPr>
              <a:t> - «</a:t>
            </a:r>
            <a:r>
              <a:rPr lang="ru-RU" sz="2400" dirty="0" err="1" smtClean="0">
                <a:solidFill>
                  <a:schemeClr val="bg1"/>
                </a:solidFill>
                <a:latin typeface="+mj-lt"/>
              </a:rPr>
              <a:t>Манюня</a:t>
            </a:r>
            <a:r>
              <a:rPr lang="ru-RU" sz="2400" dirty="0" smtClean="0">
                <a:solidFill>
                  <a:schemeClr val="bg1"/>
                </a:solidFill>
                <a:latin typeface="+mj-lt"/>
              </a:rPr>
              <a:t>», «</a:t>
            </a:r>
            <a:r>
              <a:rPr lang="ru-RU" sz="2400" dirty="0" err="1" smtClean="0">
                <a:solidFill>
                  <a:schemeClr val="bg1"/>
                </a:solidFill>
                <a:latin typeface="+mj-lt"/>
              </a:rPr>
              <a:t>Манюня</a:t>
            </a:r>
            <a:r>
              <a:rPr lang="ru-RU" sz="2400" dirty="0" smtClean="0">
                <a:solidFill>
                  <a:schemeClr val="bg1"/>
                </a:solidFill>
                <a:latin typeface="+mj-lt"/>
              </a:rPr>
              <a:t> пишет </a:t>
            </a:r>
            <a:r>
              <a:rPr lang="ru-RU" sz="2400" dirty="0" err="1" smtClean="0">
                <a:solidFill>
                  <a:schemeClr val="bg1"/>
                </a:solidFill>
                <a:latin typeface="+mj-lt"/>
              </a:rPr>
              <a:t>фантастичыскый</a:t>
            </a:r>
            <a:r>
              <a:rPr lang="ru-RU" sz="2400" dirty="0" smtClean="0">
                <a:solidFill>
                  <a:schemeClr val="bg1"/>
                </a:solidFill>
                <a:latin typeface="+mj-lt"/>
              </a:rPr>
              <a:t> роман», «</a:t>
            </a:r>
            <a:r>
              <a:rPr lang="ru-RU" sz="2400" dirty="0" err="1" smtClean="0">
                <a:solidFill>
                  <a:schemeClr val="bg1"/>
                </a:solidFill>
                <a:latin typeface="+mj-lt"/>
              </a:rPr>
              <a:t>Манюня</a:t>
            </a:r>
            <a:r>
              <a:rPr lang="ru-RU" sz="2400" dirty="0" smtClean="0">
                <a:solidFill>
                  <a:schemeClr val="bg1"/>
                </a:solidFill>
                <a:latin typeface="+mj-lt"/>
              </a:rPr>
              <a:t>, юбилей Ба и прочие треволнения». Это рассказ о детстве писательницы, ее сестёр и лучшей подруги, о жизни и дружбе двух совершенно непохожих семей. </a:t>
            </a:r>
            <a:endParaRPr lang="ru-RU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081" name="AutoShape 9" descr="https://u.livelib.ru/reader/Nanamyy/o/1ofdu0tt/o-o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83" name="AutoShape 11" descr="https://u.livelib.ru/reader/Nanamyy/o/1ofdu0tt/o-o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85" name="AutoShape 13" descr="https://u.livelib.ru/reader/Nanamyy/o/1ofdu0tt/o-o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87" name="AutoShape 15" descr="https://img-fotki.yandex.ru/get/3909/130708647.102/0_140cc2_a262cc14_XL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Рисунок 7" descr="https://cdn.ast.ru/v2/AST000000000010312/COVER/cover1.jpg"/>
          <p:cNvPicPr/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357158" y="571480"/>
            <a:ext cx="3571900" cy="4643470"/>
          </a:xfrm>
          <a:prstGeom prst="rect">
            <a:avLst/>
          </a:prstGeom>
          <a:solidFill>
            <a:srgbClr val="FFFFFF">
              <a:shade val="85000"/>
            </a:srgbClr>
          </a:solidFill>
          <a:ln w="12700" cap="rnd">
            <a:solidFill>
              <a:schemeClr val="tx1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41773455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D:\ААА\Новая папка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14744" y="285728"/>
            <a:ext cx="5072098" cy="457203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smtClean="0">
                <a:solidFill>
                  <a:schemeClr val="bg1"/>
                </a:solidFill>
                <a:latin typeface="+mj-lt"/>
              </a:rPr>
              <a:t>«</a:t>
            </a:r>
            <a:r>
              <a:rPr lang="ru-RU" sz="2400" dirty="0" err="1" smtClean="0">
                <a:solidFill>
                  <a:schemeClr val="bg1"/>
                </a:solidFill>
                <a:latin typeface="+mj-lt"/>
              </a:rPr>
              <a:t>Зулали</a:t>
            </a:r>
            <a:r>
              <a:rPr lang="ru-RU" sz="2400" dirty="0" smtClean="0">
                <a:solidFill>
                  <a:schemeClr val="bg1"/>
                </a:solidFill>
                <a:latin typeface="+mj-lt"/>
              </a:rPr>
              <a:t>»  - третья книга </a:t>
            </a:r>
            <a:r>
              <a:rPr lang="ru-RU" sz="2400" dirty="0" err="1" smtClean="0">
                <a:solidFill>
                  <a:schemeClr val="bg1"/>
                </a:solidFill>
                <a:latin typeface="+mj-lt"/>
              </a:rPr>
              <a:t>Наринэ</a:t>
            </a:r>
            <a:r>
              <a:rPr lang="ru-RU" sz="2400" dirty="0" smtClean="0">
                <a:solidFill>
                  <a:schemeClr val="bg1"/>
                </a:solidFill>
                <a:latin typeface="+mj-lt"/>
              </a:rPr>
              <a:t>  </a:t>
            </a:r>
            <a:r>
              <a:rPr lang="ru-RU" sz="2400" dirty="0" err="1" smtClean="0">
                <a:solidFill>
                  <a:schemeClr val="bg1"/>
                </a:solidFill>
                <a:latin typeface="+mj-lt"/>
              </a:rPr>
              <a:t>Абгарян</a:t>
            </a:r>
            <a:r>
              <a:rPr lang="ru-RU" sz="2400" dirty="0" smtClean="0">
                <a:solidFill>
                  <a:schemeClr val="bg1"/>
                </a:solidFill>
                <a:latin typeface="+mj-lt"/>
              </a:rPr>
              <a:t>, замечательный сборник  из 12 рассказов. Эта книга - лауреат премии «Ясная Поляна» 2016 года. Все рассказы очень разные, как по разному люди живут в одни и те же времена.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chemeClr val="bg1"/>
                </a:solidFill>
                <a:latin typeface="+mj-lt"/>
              </a:rPr>
              <a:t>Эта книга о горьком и смешном мире людей, которые живут, не замечая времени. Людей, которые не боятся летать и умеют найти забавное даже в трагичном. Мир стариков и детей, взрослых и тех, кто утратил веру, - но не отчаялся. </a:t>
            </a:r>
          </a:p>
          <a:p>
            <a:pPr marL="0" indent="0">
              <a:buNone/>
            </a:pPr>
            <a:endParaRPr lang="ru-RU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081" name="AutoShape 9" descr="https://u.livelib.ru/reader/Nanamyy/o/1ofdu0tt/o-o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83" name="AutoShape 11" descr="https://u.livelib.ru/reader/Nanamyy/o/1ofdu0tt/o-o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85" name="AutoShape 13" descr="https://u.livelib.ru/reader/Nanamyy/o/1ofdu0tt/o-o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87" name="AutoShape 15" descr="https://img-fotki.yandex.ru/get/3909/130708647.102/0_140cc2_a262cc14_XL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C:\Users\VRT\Desktop\Новые имена\f576254fe6f70d_576254fe6f74b.thumb.jpg"/>
          <p:cNvPicPr>
            <a:picLocks noChangeAspect="1" noChangeArrowheads="1"/>
          </p:cNvPicPr>
          <p:nvPr/>
        </p:nvPicPr>
        <p:blipFill>
          <a:blip r:embed="rId3" cstate="print"/>
          <a:srcRect r="59481"/>
          <a:stretch>
            <a:fillRect/>
          </a:stretch>
        </p:blipFill>
        <p:spPr bwMode="auto">
          <a:xfrm>
            <a:off x="285720" y="714356"/>
            <a:ext cx="3237975" cy="4491297"/>
          </a:xfrm>
          <a:prstGeom prst="rect">
            <a:avLst/>
          </a:prstGeom>
          <a:noFill/>
        </p:spPr>
      </p:pic>
      <p:sp>
        <p:nvSpPr>
          <p:cNvPr id="9" name="Содержимое 2"/>
          <p:cNvSpPr txBox="1">
            <a:spLocks/>
          </p:cNvSpPr>
          <p:nvPr/>
        </p:nvSpPr>
        <p:spPr>
          <a:xfrm>
            <a:off x="428564" y="5743508"/>
            <a:ext cx="8715436" cy="11144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	</a:t>
            </a:r>
            <a:r>
              <a:rPr kumimoji="0" lang="ru-RU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Абгарян</a:t>
            </a: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 Н. Ю. </a:t>
            </a:r>
            <a:r>
              <a:rPr kumimoji="0" lang="ru-RU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Зулали</a:t>
            </a: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12+</a:t>
            </a:r>
            <a:r>
              <a:rPr lang="en-US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/ </a:t>
            </a:r>
            <a:r>
              <a:rPr lang="ru-RU" sz="2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Наринэ</a:t>
            </a: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Абгарян</a:t>
            </a: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; ил. С. </a:t>
            </a:r>
            <a:r>
              <a:rPr lang="ru-RU" sz="2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Абгарян</a:t>
            </a: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- Москва : АСТ, 2016. – 320 с. : ил.</a:t>
            </a:r>
            <a:endParaRPr kumimoji="0" lang="ru-RU" sz="2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773455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ААА\Новая папка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pic>
        <p:nvPicPr>
          <p:cNvPr id="5" name="Изображение 175" descr="IMG_25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548680"/>
            <a:ext cx="8251653" cy="5832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1556792"/>
            <a:ext cx="7543824" cy="407196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dirty="0" smtClean="0">
                <a:latin typeface="+mj-lt"/>
              </a:rPr>
              <a:t>Уважаемые </a:t>
            </a:r>
            <a:r>
              <a:rPr lang="ru-RU" sz="2400" dirty="0" smtClean="0">
                <a:latin typeface="+mj-lt"/>
              </a:rPr>
              <a:t>читатели! </a:t>
            </a:r>
            <a:endParaRPr lang="ru-RU" sz="2400" dirty="0" smtClean="0">
              <a:latin typeface="+mj-lt"/>
            </a:endParaRPr>
          </a:p>
          <a:p>
            <a:pPr algn="ctr">
              <a:buNone/>
            </a:pPr>
            <a:r>
              <a:rPr lang="ru-RU" sz="2400" dirty="0" smtClean="0">
                <a:latin typeface="+mj-lt"/>
              </a:rPr>
              <a:t>Приглашаем </a:t>
            </a:r>
            <a:r>
              <a:rPr lang="ru-RU" sz="2400" dirty="0" smtClean="0">
                <a:latin typeface="+mj-lt"/>
              </a:rPr>
              <a:t>к чтению!</a:t>
            </a:r>
          </a:p>
          <a:p>
            <a:pPr algn="ctr">
              <a:buNone/>
            </a:pPr>
            <a:r>
              <a:rPr lang="ru-RU" sz="2400" dirty="0" smtClean="0">
                <a:latin typeface="+mj-lt"/>
              </a:rPr>
              <a:t>	Фонд Центральной библиотеки </a:t>
            </a:r>
          </a:p>
          <a:p>
            <a:pPr algn="ctr">
              <a:buNone/>
            </a:pPr>
            <a:r>
              <a:rPr lang="ru-RU" sz="2400" dirty="0" smtClean="0">
                <a:latin typeface="+mj-lt"/>
              </a:rPr>
              <a:t>пополнился новыми изданиями!</a:t>
            </a:r>
          </a:p>
          <a:p>
            <a:pPr algn="ctr">
              <a:buNone/>
            </a:pPr>
            <a:r>
              <a:rPr lang="ru-RU" sz="2400" dirty="0" smtClean="0">
                <a:latin typeface="+mj-lt"/>
              </a:rPr>
              <a:t>	Вы можете познакомиться  с новинками современных авторов, мастеров  детективного жанра, фантастики и любовных  романов российских авторов, лауреатов различных литературных премий.</a:t>
            </a:r>
            <a:endParaRPr lang="ru-RU" sz="2400" dirty="0">
              <a:latin typeface="+mj-lt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D:\ААА\Новая папка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42946" y="4714860"/>
            <a:ext cx="7501054" cy="214314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err="1" smtClean="0">
                <a:solidFill>
                  <a:srgbClr val="FFFF00"/>
                </a:solidFill>
                <a:latin typeface="+mj-lt"/>
              </a:rPr>
              <a:t>Наринэ</a:t>
            </a:r>
            <a:r>
              <a:rPr lang="ru-RU" sz="2400" dirty="0" smtClean="0">
                <a:solidFill>
                  <a:srgbClr val="FFFF00"/>
                </a:solidFill>
                <a:latin typeface="+mj-lt"/>
              </a:rPr>
              <a:t> </a:t>
            </a:r>
            <a:r>
              <a:rPr lang="ru-RU" sz="2400" dirty="0" err="1" smtClean="0">
                <a:solidFill>
                  <a:srgbClr val="FFFF00"/>
                </a:solidFill>
                <a:latin typeface="+mj-lt"/>
              </a:rPr>
              <a:t>Абгарян</a:t>
            </a:r>
            <a:r>
              <a:rPr lang="ru-RU" sz="2400" dirty="0" smtClean="0">
                <a:solidFill>
                  <a:srgbClr val="FFFF00"/>
                </a:solidFill>
                <a:latin typeface="+mj-lt"/>
              </a:rPr>
              <a:t> </a:t>
            </a:r>
            <a:r>
              <a:rPr lang="ru-RU" sz="2400" dirty="0" smtClean="0">
                <a:solidFill>
                  <a:schemeClr val="bg1"/>
                </a:solidFill>
                <a:latin typeface="+mj-lt"/>
              </a:rPr>
              <a:t>— удивительный современный писатель.  Ее книги лучше всего читаются всей семьей. Её книги невероятно смешные, трогательные и совершенно правдивые.  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bg1"/>
                </a:solidFill>
                <a:latin typeface="+mj-lt"/>
              </a:rPr>
              <a:t/>
            </a:r>
            <a:br>
              <a:rPr lang="ru-RU" sz="2400" dirty="0">
                <a:solidFill>
                  <a:schemeClr val="bg1"/>
                </a:solidFill>
                <a:latin typeface="+mj-lt"/>
              </a:rPr>
            </a:br>
            <a:endParaRPr lang="ru-RU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052" name="Picture 4" descr="C:\Users\VRT\Pictures\Со\NarineAbgaryan-tvorcheskaya-vstrecha.jpg"/>
          <p:cNvPicPr>
            <a:picLocks noChangeAspect="1" noChangeArrowheads="1"/>
          </p:cNvPicPr>
          <p:nvPr/>
        </p:nvPicPr>
        <p:blipFill>
          <a:blip r:embed="rId3" cstate="print"/>
          <a:srcRect l="8830" t="-919" r="1074"/>
          <a:stretch>
            <a:fillRect/>
          </a:stretch>
        </p:blipFill>
        <p:spPr bwMode="auto">
          <a:xfrm>
            <a:off x="1142976" y="214290"/>
            <a:ext cx="7030172" cy="44291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41773455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D:\ААА\Новая папка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928926" y="1071546"/>
            <a:ext cx="5715040" cy="300039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b="1" dirty="0" smtClean="0"/>
              <a:t>	</a:t>
            </a:r>
            <a:r>
              <a:rPr lang="ru-RU" sz="2400" dirty="0" smtClean="0">
                <a:solidFill>
                  <a:schemeClr val="bg1"/>
                </a:solidFill>
                <a:latin typeface="+mj-lt"/>
              </a:rPr>
              <a:t>российская писательница, автор бестселлеров «</a:t>
            </a:r>
            <a:r>
              <a:rPr lang="ru-RU" sz="2400" dirty="0" err="1" smtClean="0">
                <a:solidFill>
                  <a:schemeClr val="bg1"/>
                </a:solidFill>
                <a:latin typeface="+mj-lt"/>
              </a:rPr>
              <a:t>Зулейха</a:t>
            </a:r>
            <a:r>
              <a:rPr lang="ru-RU" sz="2400" dirty="0" smtClean="0">
                <a:solidFill>
                  <a:schemeClr val="bg1"/>
                </a:solidFill>
                <a:latin typeface="+mj-lt"/>
              </a:rPr>
              <a:t> открывает глаза» и «Дети мои».</a:t>
            </a:r>
          </a:p>
          <a:p>
            <a:pPr>
              <a:buNone/>
            </a:pPr>
            <a:r>
              <a:rPr lang="ru-RU" sz="2400" dirty="0" smtClean="0">
                <a:solidFill>
                  <a:schemeClr val="bg1"/>
                </a:solidFill>
                <a:latin typeface="+mj-lt"/>
              </a:rPr>
              <a:t>	Родилась 1 июня 1977 года в Казани.  В настоящее время живёт в Москве.</a:t>
            </a:r>
            <a:r>
              <a:rPr lang="ru-RU" sz="2400" dirty="0" smtClean="0">
                <a:solidFill>
                  <a:schemeClr val="bg1"/>
                </a:solidFill>
              </a:rPr>
              <a:t/>
            </a:r>
            <a:br>
              <a:rPr lang="ru-RU" sz="2400" dirty="0" smtClean="0">
                <a:solidFill>
                  <a:schemeClr val="bg1"/>
                </a:solidFill>
              </a:rPr>
            </a:br>
            <a:r>
              <a:rPr lang="ru-RU" sz="2400" dirty="0" smtClean="0">
                <a:solidFill>
                  <a:schemeClr val="bg1"/>
                </a:solidFill>
              </a:rPr>
              <a:t/>
            </a:r>
            <a:br>
              <a:rPr lang="ru-RU" sz="2400" dirty="0" smtClean="0">
                <a:solidFill>
                  <a:schemeClr val="bg1"/>
                </a:solidFill>
              </a:rPr>
            </a:br>
            <a:endParaRPr lang="ru-RU" sz="2400" dirty="0" smtClean="0">
              <a:solidFill>
                <a:schemeClr val="bg1"/>
              </a:solidFill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1026" name="Picture 2" descr="https://bookind.ru/upload/iblock/23f/23f64320d5c66357970e909a07c35d6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214290"/>
            <a:ext cx="3333811" cy="3788422"/>
          </a:xfrm>
          <a:prstGeom prst="rect">
            <a:avLst/>
          </a:prstGeom>
          <a:noFill/>
        </p:spPr>
      </p:pic>
      <p:pic>
        <p:nvPicPr>
          <p:cNvPr id="1030" name="Picture 6" descr="http://bookchef.ua/wp-content/uploads/2018/07/36499847_2120704808185424_3963468057803751424_n.jpg"/>
          <p:cNvPicPr>
            <a:picLocks noChangeAspect="1" noChangeArrowheads="1"/>
          </p:cNvPicPr>
          <p:nvPr/>
        </p:nvPicPr>
        <p:blipFill>
          <a:blip r:embed="rId4" cstate="print"/>
          <a:srcRect t="3991" b="2231"/>
          <a:stretch>
            <a:fillRect/>
          </a:stretch>
        </p:blipFill>
        <p:spPr bwMode="auto">
          <a:xfrm>
            <a:off x="3357554" y="3357562"/>
            <a:ext cx="5143536" cy="32156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Заголовок 4"/>
          <p:cNvSpPr txBox="1">
            <a:spLocks/>
          </p:cNvSpPr>
          <p:nvPr/>
        </p:nvSpPr>
        <p:spPr>
          <a:xfrm>
            <a:off x="2928926" y="214290"/>
            <a:ext cx="5114932" cy="8501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smtClean="0">
                <a:solidFill>
                  <a:srgbClr val="FFFF00"/>
                </a:solidFill>
                <a:latin typeface="Franklin Gothic Medium" pitchFamily="34" charset="0"/>
              </a:rPr>
              <a:t>Гузель </a:t>
            </a:r>
            <a:r>
              <a:rPr lang="ru-RU" sz="3200" b="1" dirty="0" err="1" smtClean="0">
                <a:solidFill>
                  <a:srgbClr val="FFFF00"/>
                </a:solidFill>
                <a:latin typeface="Franklin Gothic Medium" pitchFamily="34" charset="0"/>
              </a:rPr>
              <a:t>Яхина</a:t>
            </a:r>
            <a:endParaRPr lang="ru-RU" sz="3200" b="1" i="1" dirty="0">
              <a:solidFill>
                <a:srgbClr val="FFFF00"/>
              </a:solidFill>
              <a:latin typeface="Franklin Gothic Medium" pitchFamily="34" charset="0"/>
            </a:endParaRPr>
          </a:p>
        </p:txBody>
      </p:sp>
      <p:pic>
        <p:nvPicPr>
          <p:cNvPr id="14338" name="Picture 2" descr="https://vsev-bibl.lenobl.muzkult.ru/media/2017/08/28/1234415967/image_image_1881795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472" y="4500570"/>
            <a:ext cx="2540991" cy="187144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4990494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D:\ААА\Новая папка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71802" y="1214422"/>
            <a:ext cx="5357850" cy="3000396"/>
          </a:xfrm>
        </p:spPr>
        <p:txBody>
          <a:bodyPr/>
          <a:lstStyle/>
          <a:p>
            <a:pPr>
              <a:buNone/>
            </a:pPr>
            <a:r>
              <a:rPr lang="ru-RU" sz="2400" b="1" dirty="0" smtClean="0"/>
              <a:t>	</a:t>
            </a:r>
            <a:r>
              <a:rPr lang="ru-RU" sz="2400" dirty="0" smtClean="0">
                <a:solidFill>
                  <a:schemeClr val="bg1"/>
                </a:solidFill>
                <a:latin typeface="+mj-lt"/>
              </a:rPr>
              <a:t>Первый роман Гузель </a:t>
            </a:r>
            <a:r>
              <a:rPr lang="ru-RU" sz="2400" dirty="0" err="1" smtClean="0">
                <a:solidFill>
                  <a:schemeClr val="bg1"/>
                </a:solidFill>
                <a:latin typeface="+mj-lt"/>
              </a:rPr>
              <a:t>Яхиной</a:t>
            </a:r>
            <a:r>
              <a:rPr lang="ru-RU" sz="2400" dirty="0" smtClean="0">
                <a:solidFill>
                  <a:schemeClr val="bg1"/>
                </a:solidFill>
                <a:latin typeface="+mj-lt"/>
              </a:rPr>
              <a:t>  </a:t>
            </a:r>
          </a:p>
          <a:p>
            <a:pPr>
              <a:buNone/>
            </a:pPr>
            <a:r>
              <a:rPr lang="ru-RU" sz="2400" dirty="0" smtClean="0">
                <a:solidFill>
                  <a:schemeClr val="bg1"/>
                </a:solidFill>
                <a:latin typeface="+mj-lt"/>
              </a:rPr>
              <a:t>	«</a:t>
            </a:r>
            <a:r>
              <a:rPr lang="ru-RU" sz="2400" dirty="0" err="1" smtClean="0">
                <a:solidFill>
                  <a:schemeClr val="bg1"/>
                </a:solidFill>
                <a:latin typeface="+mj-lt"/>
              </a:rPr>
              <a:t>Зулейха</a:t>
            </a:r>
            <a:r>
              <a:rPr lang="ru-RU" sz="2400" dirty="0" smtClean="0">
                <a:solidFill>
                  <a:schemeClr val="bg1"/>
                </a:solidFill>
                <a:latin typeface="+mj-lt"/>
              </a:rPr>
              <a:t> открывает глаза» был издан на 20 языках мира.</a:t>
            </a:r>
          </a:p>
          <a:p>
            <a:pPr>
              <a:buNone/>
            </a:pPr>
            <a:r>
              <a:rPr lang="ru-RU" sz="2400" dirty="0" smtClean="0">
                <a:solidFill>
                  <a:schemeClr val="bg1"/>
                </a:solidFill>
                <a:latin typeface="+mj-lt"/>
              </a:rPr>
              <a:t>	В 2015 году за роман автор была удостоена литературных премий «Большая книга» и «Ясная поляна».</a:t>
            </a:r>
          </a:p>
          <a:p>
            <a:pPr>
              <a:buNone/>
            </a:pP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Рисунок 3" descr="https://b1.culture.ru/c/642648.jpg"/>
          <p:cNvPicPr/>
          <p:nvPr/>
        </p:nvPicPr>
        <p:blipFill>
          <a:blip r:embed="rId3" cstate="print"/>
          <a:srcRect l="10445" t="6818"/>
          <a:stretch>
            <a:fillRect/>
          </a:stretch>
        </p:blipFill>
        <p:spPr bwMode="auto">
          <a:xfrm>
            <a:off x="571472" y="357166"/>
            <a:ext cx="2468410" cy="3429024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124" name="Picture 4" descr="https://www.kniging.com.ua/image/data/s_vika4/zulejxa_otkry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48" y="4143380"/>
            <a:ext cx="7868278" cy="207170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7" name="Заголовок 4"/>
          <p:cNvSpPr txBox="1">
            <a:spLocks/>
          </p:cNvSpPr>
          <p:nvPr/>
        </p:nvSpPr>
        <p:spPr>
          <a:xfrm>
            <a:off x="3000364" y="285728"/>
            <a:ext cx="5114932" cy="8501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smtClean="0">
                <a:solidFill>
                  <a:srgbClr val="FFFF00"/>
                </a:solidFill>
                <a:latin typeface="Franklin Gothic Medium" pitchFamily="34" charset="0"/>
              </a:rPr>
              <a:t>Гузель </a:t>
            </a:r>
            <a:r>
              <a:rPr lang="ru-RU" sz="3200" b="1" dirty="0" err="1" smtClean="0">
                <a:solidFill>
                  <a:srgbClr val="FFFF00"/>
                </a:solidFill>
                <a:latin typeface="Franklin Gothic Medium" pitchFamily="34" charset="0"/>
              </a:rPr>
              <a:t>Яхина</a:t>
            </a:r>
            <a:endParaRPr lang="ru-RU" sz="3200" b="1" i="1" dirty="0">
              <a:solidFill>
                <a:srgbClr val="FFFF00"/>
              </a:solidFill>
              <a:latin typeface="Franklin Gothic Medium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673832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D:\ААА\Новая папка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4786314" y="1357298"/>
            <a:ext cx="34290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+mj-lt"/>
              </a:rPr>
              <a:t>Исторический роман о судьбе ссыльных переселенцев в 1930-е годы. </a:t>
            </a:r>
            <a:endParaRPr lang="ru-RU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7170" name="Picture 2" descr="https://kinofilmpro.ru/wp-content/uploads/2019/06/oblozhka-3-780x34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3571876"/>
            <a:ext cx="6643682" cy="29555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2" name="Picture 4" descr="https://4.bp.blogspot.com/-GdI6hHg14rg/WUOIpDykVJI/AAAAAAAAMS0/42jpnfMsQkQfFZpx_h45G3O0-kjHezh2wCLcBGAs/s1600/14f4a-1445956795-03.jpg"/>
          <p:cNvPicPr>
            <a:picLocks noChangeAspect="1" noChangeArrowheads="1"/>
          </p:cNvPicPr>
          <p:nvPr/>
        </p:nvPicPr>
        <p:blipFill>
          <a:blip r:embed="rId4" cstate="print"/>
          <a:srcRect l="4967" t="10376" r="4387" b="9584"/>
          <a:stretch>
            <a:fillRect/>
          </a:stretch>
        </p:blipFill>
        <p:spPr bwMode="auto">
          <a:xfrm>
            <a:off x="428596" y="500042"/>
            <a:ext cx="4143404" cy="30649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9206673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D:\ААА\Новая папка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3500430" y="785794"/>
            <a:ext cx="535785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+mj-lt"/>
              </a:rPr>
              <a:t>Роман рассказывает о трудной жизни татарского народа. Главная героиня - </a:t>
            </a:r>
            <a:r>
              <a:rPr lang="ru-RU" sz="2400" dirty="0" err="1" smtClean="0">
                <a:solidFill>
                  <a:schemeClr val="bg1"/>
                </a:solidFill>
                <a:latin typeface="+mj-lt"/>
              </a:rPr>
              <a:t>Зулейха</a:t>
            </a:r>
            <a:r>
              <a:rPr lang="ru-RU" sz="2400" dirty="0" smtClean="0">
                <a:solidFill>
                  <a:schemeClr val="bg1"/>
                </a:solidFill>
                <a:latin typeface="+mj-lt"/>
              </a:rPr>
              <a:t> - татарка, из глухого татарского села, не видевшая за свою жизнь ничего хорошего и светлого. Сначала жизнь с Мустафой и со свекровью, голодная- холодная. Потом жизнь, как и у многих других высланных в Сибирь на верную смерть. </a:t>
            </a:r>
            <a:br>
              <a:rPr lang="ru-RU" sz="2400" dirty="0" smtClean="0">
                <a:solidFill>
                  <a:schemeClr val="bg1"/>
                </a:solidFill>
                <a:latin typeface="+mj-lt"/>
              </a:rPr>
            </a:br>
            <a:endParaRPr lang="ru-RU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1202" name="Picture 2" descr="D:\Обзор\libro-in-russo-zuleika-apre-gli-occhi-guzel-jachina-cover.jpg"/>
          <p:cNvPicPr>
            <a:picLocks noChangeAspect="1" noChangeArrowheads="1"/>
          </p:cNvPicPr>
          <p:nvPr/>
        </p:nvPicPr>
        <p:blipFill>
          <a:blip r:embed="rId3" cstate="print"/>
          <a:srcRect l="25000" t="12500" r="25833" b="12214"/>
          <a:stretch>
            <a:fillRect/>
          </a:stretch>
        </p:blipFill>
        <p:spPr bwMode="auto">
          <a:xfrm>
            <a:off x="428596" y="642918"/>
            <a:ext cx="2845895" cy="4357718"/>
          </a:xfrm>
          <a:prstGeom prst="rect">
            <a:avLst/>
          </a:prstGeom>
          <a:noFill/>
        </p:spPr>
      </p:pic>
      <p:sp>
        <p:nvSpPr>
          <p:cNvPr id="5" name="Содержимое 2"/>
          <p:cNvSpPr txBox="1">
            <a:spLocks/>
          </p:cNvSpPr>
          <p:nvPr/>
        </p:nvSpPr>
        <p:spPr>
          <a:xfrm>
            <a:off x="428596" y="5429264"/>
            <a:ext cx="8358246" cy="142873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 indent="-342900">
              <a:spcBef>
                <a:spcPct val="20000"/>
              </a:spcBef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	</a:t>
            </a: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Яхина</a:t>
            </a: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Г. Ш. </a:t>
            </a:r>
            <a:r>
              <a:rPr lang="ru-RU" sz="2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Зулейха</a:t>
            </a: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открывает глаза </a:t>
            </a: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роман : </a:t>
            </a:r>
            <a:r>
              <a:rPr lang="en-US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16+</a:t>
            </a:r>
            <a:r>
              <a:rPr lang="en-US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/ Г. Ш. </a:t>
            </a:r>
            <a:r>
              <a:rPr lang="ru-RU" sz="2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Яхина</a:t>
            </a: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; </a:t>
            </a:r>
            <a:r>
              <a:rPr lang="ru-RU" sz="2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предисл</a:t>
            </a: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Л. Улицкой. – Москва : АСТ  : Редакция Елены Шубиной, 2015. – 508 с. – (Проза: женский род).</a:t>
            </a:r>
            <a:b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kumimoji="0" lang="ru-RU" sz="2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206673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D:\ААА\Новая папка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3786182" y="785794"/>
            <a:ext cx="5000660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latin typeface="+mj-lt"/>
              </a:rPr>
              <a:t/>
            </a:r>
            <a:br>
              <a:rPr lang="ru-RU" sz="2000" dirty="0" smtClean="0">
                <a:solidFill>
                  <a:schemeClr val="bg1"/>
                </a:solidFill>
                <a:latin typeface="+mj-lt"/>
              </a:rPr>
            </a:br>
            <a:r>
              <a:rPr lang="ru-RU" sz="2400" dirty="0" smtClean="0">
                <a:solidFill>
                  <a:schemeClr val="bg1"/>
                </a:solidFill>
                <a:latin typeface="+mj-lt"/>
              </a:rPr>
              <a:t>Главную героиню невозможно не любить. У </a:t>
            </a:r>
            <a:r>
              <a:rPr lang="ru-RU" sz="2400" dirty="0" err="1" smtClean="0">
                <a:solidFill>
                  <a:schemeClr val="bg1"/>
                </a:solidFill>
                <a:latin typeface="+mj-lt"/>
              </a:rPr>
              <a:t>Зулейхи</a:t>
            </a:r>
            <a:r>
              <a:rPr lang="ru-RU" sz="2400" dirty="0" smtClean="0">
                <a:solidFill>
                  <a:schemeClr val="bg1"/>
                </a:solidFill>
                <a:latin typeface="+mj-lt"/>
              </a:rPr>
              <a:t> огромная сила духа и очень непростая жизнь, при этом она во всех ситуациях остается очень любящей и человечной. Это то, что нам сейчас не хватает.</a:t>
            </a:r>
            <a:br>
              <a:rPr lang="ru-RU" sz="2400" dirty="0" smtClean="0">
                <a:solidFill>
                  <a:schemeClr val="bg1"/>
                </a:solidFill>
                <a:latin typeface="+mj-lt"/>
              </a:rPr>
            </a:br>
            <a:r>
              <a:rPr lang="ru-RU" sz="2400" dirty="0" smtClean="0">
                <a:solidFill>
                  <a:schemeClr val="bg1"/>
                </a:solidFill>
                <a:latin typeface="+mj-lt"/>
              </a:rPr>
              <a:t>Больше эту книгу рекомендуем женщинам, так как книга - о женщине, о любви, о материнстве, и лишь потом только о репрессиях.</a:t>
            </a:r>
            <a:endParaRPr lang="ru-RU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1202" name="Picture 2" descr="D:\Обзор\libro-in-russo-zuleika-apre-gli-occhi-guzel-jachina-cover.jpg"/>
          <p:cNvPicPr>
            <a:picLocks noChangeAspect="1" noChangeArrowheads="1"/>
          </p:cNvPicPr>
          <p:nvPr/>
        </p:nvPicPr>
        <p:blipFill>
          <a:blip r:embed="rId3" cstate="print"/>
          <a:srcRect l="25000" t="12500" r="25833" b="12214"/>
          <a:stretch>
            <a:fillRect/>
          </a:stretch>
        </p:blipFill>
        <p:spPr bwMode="auto">
          <a:xfrm>
            <a:off x="714348" y="1000108"/>
            <a:ext cx="2845895" cy="43577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9206673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D:\ААА\Новая папка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642918"/>
            <a:ext cx="7500990" cy="2214578"/>
          </a:xfrm>
        </p:spPr>
        <p:txBody>
          <a:bodyPr/>
          <a:lstStyle/>
          <a:p>
            <a:pPr>
              <a:buNone/>
            </a:pPr>
            <a:r>
              <a:rPr lang="ru-RU" sz="2400" dirty="0" smtClean="0">
                <a:solidFill>
                  <a:schemeClr val="bg1"/>
                </a:solidFill>
              </a:rPr>
              <a:t>	</a:t>
            </a:r>
            <a:r>
              <a:rPr lang="ru-RU" sz="2400" dirty="0" smtClean="0">
                <a:solidFill>
                  <a:schemeClr val="bg1"/>
                </a:solidFill>
                <a:latin typeface="+mj-lt"/>
              </a:rPr>
              <a:t>По роману «</a:t>
            </a:r>
            <a:r>
              <a:rPr lang="ru-RU" sz="2400" dirty="0" err="1" smtClean="0">
                <a:solidFill>
                  <a:schemeClr val="bg1"/>
                </a:solidFill>
                <a:latin typeface="+mj-lt"/>
              </a:rPr>
              <a:t>Зулейха</a:t>
            </a:r>
            <a:r>
              <a:rPr lang="ru-RU" sz="2400" dirty="0" smtClean="0">
                <a:solidFill>
                  <a:schemeClr val="bg1"/>
                </a:solidFill>
                <a:latin typeface="+mj-lt"/>
              </a:rPr>
              <a:t> открывает глаза»  снят фильм из 8 серий. Главную роль в сериале сыграла </a:t>
            </a:r>
            <a:r>
              <a:rPr lang="ru-RU" sz="2400" dirty="0" err="1" smtClean="0">
                <a:solidFill>
                  <a:schemeClr val="bg1"/>
                </a:solidFill>
                <a:latin typeface="+mj-lt"/>
              </a:rPr>
              <a:t>Чулпан</a:t>
            </a:r>
            <a:r>
              <a:rPr lang="ru-RU" sz="24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  <a:latin typeface="+mj-lt"/>
              </a:rPr>
              <a:t>Хаматова</a:t>
            </a:r>
            <a:r>
              <a:rPr lang="ru-RU" sz="2400" dirty="0" smtClean="0">
                <a:solidFill>
                  <a:schemeClr val="bg1"/>
                </a:solidFill>
                <a:latin typeface="+mj-lt"/>
              </a:rPr>
              <a:t>, которая тоже родилась в Казани.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56322" name="Picture 2" descr="https://u.livelib.ru/reader/ElenaKondrashina349/o/yy6661xc/o-o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2143116"/>
            <a:ext cx="7239049" cy="40719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4234136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D:\ААА\Новая папка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000100" y="4929198"/>
            <a:ext cx="721523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+mj-lt"/>
              </a:rPr>
              <a:t>Вторая книга Гузель </a:t>
            </a:r>
            <a:r>
              <a:rPr lang="ru-RU" sz="2400" dirty="0" err="1" smtClean="0">
                <a:solidFill>
                  <a:schemeClr val="bg1"/>
                </a:solidFill>
                <a:latin typeface="+mj-lt"/>
              </a:rPr>
              <a:t>Яхиной</a:t>
            </a:r>
            <a:r>
              <a:rPr lang="ru-RU" sz="2400" dirty="0" smtClean="0">
                <a:solidFill>
                  <a:schemeClr val="bg1"/>
                </a:solidFill>
                <a:latin typeface="+mj-lt"/>
              </a:rPr>
              <a:t> – роман «Дети мои». Действующие лица – «русские немцы», живущие в Поволжье в первой половине двадцатого века. </a:t>
            </a:r>
          </a:p>
        </p:txBody>
      </p:sp>
      <p:pic>
        <p:nvPicPr>
          <p:cNvPr id="2052" name="Picture 4" descr="https://pbs.twimg.com/media/D8MPCfTXsAE2TDu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28794" y="500042"/>
            <a:ext cx="5072050" cy="409145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92066732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ААА\Новая папка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-24"/>
            <a:ext cx="9144001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00430" y="500042"/>
            <a:ext cx="5257808" cy="521497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600" b="1" dirty="0" smtClean="0">
                <a:solidFill>
                  <a:schemeClr val="bg1"/>
                </a:solidFill>
                <a:latin typeface="+mj-lt"/>
              </a:rPr>
              <a:t>	«</a:t>
            </a:r>
            <a:r>
              <a:rPr lang="ru-RU" sz="2400" dirty="0" smtClean="0">
                <a:solidFill>
                  <a:schemeClr val="bg1"/>
                </a:solidFill>
                <a:latin typeface="+mj-lt"/>
              </a:rPr>
              <a:t>Дети мои» — необыкновенный роман, продолжающий любимую автором тему удивительного сплетения этносов, культур, народов, людских судеб. В новом романе автор повествует о трагических судьбах, причудливом фольклоре и жизненном укладе поволжских немцев, впоследствии разрушенном депортацией 1941 года.</a:t>
            </a:r>
            <a:endParaRPr lang="ru-RU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122" name="AutoShape 2" descr="https://canvas.bookmate.com/books/AGGJSXXz?mode=faceboo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3" name="Picture 3" descr="D:\Обзор\AGGJSXXz.png"/>
          <p:cNvPicPr>
            <a:picLocks noChangeAspect="1" noChangeArrowheads="1"/>
          </p:cNvPicPr>
          <p:nvPr/>
        </p:nvPicPr>
        <p:blipFill>
          <a:blip r:embed="rId3" cstate="print"/>
          <a:srcRect l="37500" t="13094" r="37500" b="13095"/>
          <a:stretch>
            <a:fillRect/>
          </a:stretch>
        </p:blipFill>
        <p:spPr bwMode="auto">
          <a:xfrm>
            <a:off x="571472" y="571480"/>
            <a:ext cx="2857520" cy="4429156"/>
          </a:xfrm>
          <a:prstGeom prst="rect">
            <a:avLst/>
          </a:prstGeom>
          <a:noFill/>
        </p:spPr>
      </p:pic>
      <p:sp>
        <p:nvSpPr>
          <p:cNvPr id="7" name="Содержимое 2"/>
          <p:cNvSpPr txBox="1">
            <a:spLocks/>
          </p:cNvSpPr>
          <p:nvPr/>
        </p:nvSpPr>
        <p:spPr>
          <a:xfrm>
            <a:off x="357158" y="5143512"/>
            <a:ext cx="8358246" cy="171448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 indent="-342900">
              <a:spcBef>
                <a:spcPct val="20000"/>
              </a:spcBef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	</a:t>
            </a:r>
            <a:r>
              <a:rPr kumimoji="0" lang="ru-RU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Яхина</a:t>
            </a: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</a:t>
            </a:r>
            <a:r>
              <a:rPr kumimoji="0" lang="ru-RU" sz="2200" b="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Г. Ш. </a:t>
            </a: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Дети </a:t>
            </a: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мои </a:t>
            </a: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 роман : </a:t>
            </a:r>
            <a:r>
              <a:rPr lang="en-US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16+</a:t>
            </a:r>
            <a:r>
              <a:rPr lang="en-US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/ Гузель </a:t>
            </a:r>
            <a:r>
              <a:rPr lang="ru-RU" sz="2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Яхина</a:t>
            </a: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; </a:t>
            </a:r>
            <a:r>
              <a:rPr lang="ru-RU" sz="2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предисл</a:t>
            </a: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Е. </a:t>
            </a:r>
            <a:r>
              <a:rPr lang="ru-RU" sz="2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Костюкович</a:t>
            </a: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- Москва : АСТ : Редакция Елены Шубиной, 2018. - 493. [2] с. - (Проза Гузель </a:t>
            </a:r>
            <a:r>
              <a:rPr lang="ru-RU" sz="2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Яхиной</a:t>
            </a: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). - Автор бестселлера "</a:t>
            </a:r>
            <a:r>
              <a:rPr lang="ru-RU" sz="2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Зулейха</a:t>
            </a: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открывает глаза". </a:t>
            </a:r>
            <a:b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kumimoji="0" lang="ru-RU" sz="2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ААА\Новая папка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-24"/>
            <a:ext cx="9144001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868" y="785794"/>
            <a:ext cx="5257808" cy="5214974"/>
          </a:xfrm>
        </p:spPr>
        <p:txBody>
          <a:bodyPr>
            <a:normAutofit/>
          </a:bodyPr>
          <a:lstStyle/>
          <a:p>
            <a:r>
              <a:rPr lang="ru-RU" sz="2600" dirty="0" smtClean="0">
                <a:solidFill>
                  <a:schemeClr val="bg1"/>
                </a:solidFill>
                <a:latin typeface="+mj-lt"/>
              </a:rPr>
              <a:t>«Я хотела рассказать о мире немецкого Поволжья — ярком, самобытном, живом — о мире, когда то созданном пришлыми людьми в чужой стране, а сегодня затерянном в прошлом. Но это еще и история о том, как большая любовь порождает страхи в нашем сердце и одновременно помогает их превозмочь». 				(Гузель </a:t>
            </a:r>
            <a:r>
              <a:rPr lang="ru-RU" sz="2600" dirty="0" err="1" smtClean="0">
                <a:solidFill>
                  <a:schemeClr val="bg1"/>
                </a:solidFill>
                <a:latin typeface="+mj-lt"/>
              </a:rPr>
              <a:t>Яхина</a:t>
            </a:r>
            <a:r>
              <a:rPr lang="ru-RU" sz="2600" dirty="0" smtClean="0">
                <a:solidFill>
                  <a:schemeClr val="bg1"/>
                </a:solidFill>
                <a:latin typeface="+mj-lt"/>
              </a:rPr>
              <a:t>)</a:t>
            </a:r>
            <a:endParaRPr lang="ru-RU" sz="2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122" name="AutoShape 2" descr="https://canvas.bookmate.com/books/AGGJSXXz?mode=faceboo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3" name="Picture 3" descr="D:\Обзор\AGGJSXXz.png"/>
          <p:cNvPicPr>
            <a:picLocks noChangeAspect="1" noChangeArrowheads="1"/>
          </p:cNvPicPr>
          <p:nvPr/>
        </p:nvPicPr>
        <p:blipFill>
          <a:blip r:embed="rId3" cstate="print"/>
          <a:srcRect l="37500" t="13094" r="37500" b="13095"/>
          <a:stretch>
            <a:fillRect/>
          </a:stretch>
        </p:blipFill>
        <p:spPr bwMode="auto">
          <a:xfrm>
            <a:off x="500034" y="1071546"/>
            <a:ext cx="2857520" cy="44291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D:\ААА\Новая папка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214678" y="500042"/>
            <a:ext cx="5143536" cy="850106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Franklin Gothic Medium" pitchFamily="34" charset="0"/>
              </a:rPr>
              <a:t>Захар </a:t>
            </a:r>
            <a:r>
              <a:rPr lang="ru-RU" sz="3200" b="1" dirty="0" err="1" smtClean="0">
                <a:solidFill>
                  <a:srgbClr val="FFFF00"/>
                </a:solidFill>
                <a:latin typeface="Franklin Gothic Medium" pitchFamily="34" charset="0"/>
              </a:rPr>
              <a:t>Прилепин</a:t>
            </a:r>
            <a:endParaRPr lang="ru-RU" sz="3200" b="1" i="1" dirty="0">
              <a:solidFill>
                <a:srgbClr val="FFFF00"/>
              </a:solidFill>
              <a:latin typeface="Franklin Gothic Medium" pitchFamily="34" charset="0"/>
            </a:endParaRPr>
          </a:p>
        </p:txBody>
      </p:sp>
      <p:pic>
        <p:nvPicPr>
          <p:cNvPr id="10" name="Picture 14" descr="Скачать/Читать онлайн &quot;Революция (сборник)&quot; автора Захар Прилепин (web, epub, fb2) БЕСПЛАТНО!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163989">
            <a:off x="408371" y="3645086"/>
            <a:ext cx="1285884" cy="2020927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chemeClr val="tx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8" descr="Книга &quot;Санькя&quot; Захар Прилепин купить с доставкой по Киеву/Украине. &quot;Санькя&quot; - Захар Прилепин: цена, описание, отзывы читателей н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43042" y="3500438"/>
            <a:ext cx="1497014" cy="1965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8" name="Picture 2" descr="https://img.gazeta.ru/files3/905/6650905/SIZ_1100-pic668-668x444-19699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7329" r="7176"/>
          <a:stretch/>
        </p:blipFill>
        <p:spPr bwMode="auto">
          <a:xfrm>
            <a:off x="357158" y="214290"/>
            <a:ext cx="2714644" cy="27549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2" descr="Книга &quot;Патологии&quot; Захар Прилепин купить с доставкой по Киеву/Украине. &quot;Патологии&quot; - Захар Прилепин: цена, описание, отзывы читат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42976" y="4643446"/>
            <a:ext cx="1214446" cy="196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Содержимое 2"/>
          <p:cNvSpPr txBox="1">
            <a:spLocks/>
          </p:cNvSpPr>
          <p:nvPr/>
        </p:nvSpPr>
        <p:spPr>
          <a:xfrm>
            <a:off x="857224" y="2928934"/>
            <a:ext cx="2078895" cy="576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z="2000" b="1" dirty="0" smtClean="0">
                <a:solidFill>
                  <a:schemeClr val="bg1"/>
                </a:solidFill>
                <a:latin typeface="Calibri" pitchFamily="34" charset="0"/>
              </a:rPr>
              <a:t>Род. </a:t>
            </a:r>
            <a:r>
              <a:rPr lang="ru-RU" sz="2000" b="1" dirty="0">
                <a:solidFill>
                  <a:schemeClr val="bg1"/>
                </a:solidFill>
                <a:latin typeface="Calibri" pitchFamily="34" charset="0"/>
              </a:rPr>
              <a:t>в</a:t>
            </a:r>
            <a:r>
              <a:rPr lang="ru-RU" sz="2000" b="1" dirty="0" smtClean="0">
                <a:solidFill>
                  <a:schemeClr val="bg1"/>
                </a:solidFill>
                <a:latin typeface="Calibri" pitchFamily="34" charset="0"/>
              </a:rPr>
              <a:t> 1975 г.</a:t>
            </a:r>
            <a:endParaRPr lang="ru-RU" sz="20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pic>
        <p:nvPicPr>
          <p:cNvPr id="39937" name="Picture 1" descr="H:\ААА\совр книги\stacked-book-clipart-06-300x300_17304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715140" y="4572008"/>
            <a:ext cx="2100274" cy="2100274"/>
          </a:xfrm>
          <a:prstGeom prst="rect">
            <a:avLst/>
          </a:prstGeom>
          <a:noFill/>
        </p:spPr>
      </p:pic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3643306" y="1500174"/>
            <a:ext cx="4786346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- российский   писатель, филолог, журналист, музыкант,  общественный  и политический деятель. Один из самых популярных современных писателей в России. Он является дипломантом и победителем множества литературных премий.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	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681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ААА\Новая папка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-24"/>
            <a:ext cx="9144001" cy="6858000"/>
          </a:xfrm>
          <a:prstGeom prst="rect">
            <a:avLst/>
          </a:prstGeom>
          <a:noFill/>
        </p:spPr>
      </p:pic>
      <p:pic>
        <p:nvPicPr>
          <p:cNvPr id="3074" name="Picture 2" descr="D:\Рамки прозрачные\bae2a797d8917afad36d8685c567117d_media-center-tarrant-elementary-school_1446-373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4786322"/>
            <a:ext cx="6886607" cy="1776421"/>
          </a:xfrm>
          <a:prstGeom prst="rect">
            <a:avLst/>
          </a:prstGeom>
          <a:noFill/>
        </p:spPr>
      </p:pic>
      <p:pic>
        <p:nvPicPr>
          <p:cNvPr id="3075" name="Изображение 142" descr="IMG_25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285728"/>
            <a:ext cx="8643998" cy="4214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1857364"/>
            <a:ext cx="7186634" cy="1614486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	</a:t>
            </a:r>
            <a:r>
              <a:rPr lang="ru-RU" sz="2800" dirty="0" smtClean="0">
                <a:latin typeface="+mj-lt"/>
              </a:rPr>
              <a:t>Взять и прочитать эти книги вы сможете, когда библиотека будет работать в обычном режиме.</a:t>
            </a:r>
            <a:endParaRPr lang="ru-RU" sz="2800" dirty="0">
              <a:latin typeface="+mj-lt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ААА\Новая папка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-24"/>
            <a:ext cx="9144001" cy="6858000"/>
          </a:xfrm>
          <a:prstGeom prst="rect">
            <a:avLst/>
          </a:prstGeom>
          <a:noFill/>
        </p:spPr>
      </p:pic>
      <p:pic>
        <p:nvPicPr>
          <p:cNvPr id="4098" name="Изображение 175" descr="IMG_25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285728"/>
            <a:ext cx="8251653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14414" y="1357298"/>
            <a:ext cx="6786610" cy="3071834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solidFill>
                  <a:schemeClr val="bg1"/>
                </a:solidFill>
                <a:latin typeface="+mj-lt"/>
              </a:rPr>
              <a:t>	</a:t>
            </a:r>
            <a:r>
              <a:rPr lang="ru-RU" sz="2800" dirty="0" smtClean="0">
                <a:latin typeface="+mj-lt"/>
              </a:rPr>
              <a:t>Читайте! И пусть в вашей жизни не будет ни одного дня, когда бы вы не прочли ни одной строчки, хоть одной странички из новой книги… </a:t>
            </a:r>
          </a:p>
          <a:p>
            <a:pPr>
              <a:buNone/>
            </a:pPr>
            <a:r>
              <a:rPr lang="ru-RU" sz="2800" dirty="0" smtClean="0">
                <a:latin typeface="+mj-lt"/>
              </a:rPr>
              <a:t>					К. Г. Паустовский</a:t>
            </a:r>
          </a:p>
          <a:p>
            <a:endParaRPr lang="ru-RU" dirty="0"/>
          </a:p>
        </p:txBody>
      </p:sp>
      <p:pic>
        <p:nvPicPr>
          <p:cNvPr id="4099" name="Picture 3" descr="D:\Рамки прозрачные\book-row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00232" y="4929198"/>
            <a:ext cx="5094287" cy="16430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ААА\Новая папка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-24"/>
            <a:ext cx="9144001" cy="6858000"/>
          </a:xfrm>
          <a:prstGeom prst="rect">
            <a:avLst/>
          </a:prstGeom>
          <a:noFill/>
        </p:spPr>
      </p:pic>
      <p:pic>
        <p:nvPicPr>
          <p:cNvPr id="5122" name="Изображение 175" descr="IMG_25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223835"/>
            <a:ext cx="8358246" cy="6134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2976" y="1428736"/>
            <a:ext cx="7072362" cy="4525963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solidFill>
                  <a:schemeClr val="bg1"/>
                </a:solidFill>
                <a:latin typeface="+mj-lt"/>
              </a:rPr>
              <a:t>	</a:t>
            </a:r>
            <a:r>
              <a:rPr lang="ru-RU" sz="2800" dirty="0" smtClean="0">
                <a:latin typeface="+mj-lt"/>
              </a:rPr>
              <a:t>Книги – наше богатство. Читайте не только те книги, которые написаны давно, но и современные книги. Вы увидите связь литературы во времени. Читайте, и тогда свет книг никогда не погаснет в вашем доме!</a:t>
            </a:r>
          </a:p>
          <a:p>
            <a:endParaRPr lang="ru-RU" dirty="0"/>
          </a:p>
        </p:txBody>
      </p:sp>
      <p:pic>
        <p:nvPicPr>
          <p:cNvPr id="5123" name="Изображение 433" descr="IMG_25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29256" y="4000504"/>
            <a:ext cx="3500462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ААА\Новая папка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pic>
        <p:nvPicPr>
          <p:cNvPr id="6146" name="Изображение 177" descr="IMG_25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857232"/>
            <a:ext cx="8743502" cy="514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2643182"/>
            <a:ext cx="7858180" cy="1114420"/>
          </a:xfrm>
        </p:spPr>
        <p:txBody>
          <a:bodyPr/>
          <a:lstStyle/>
          <a:p>
            <a:pPr algn="ctr">
              <a:buNone/>
            </a:pPr>
            <a:r>
              <a:rPr lang="ru-RU" dirty="0" smtClean="0">
                <a:solidFill>
                  <a:schemeClr val="bg1"/>
                </a:solidFill>
                <a:latin typeface="+mj-lt"/>
              </a:rPr>
              <a:t>	</a:t>
            </a:r>
            <a:r>
              <a:rPr lang="ru-RU" sz="5400" dirty="0" smtClean="0">
                <a:solidFill>
                  <a:srgbClr val="0033CC"/>
                </a:solidFill>
                <a:latin typeface="+mj-lt"/>
              </a:rPr>
              <a:t>Спасибо за внимание! </a:t>
            </a:r>
            <a:endParaRPr lang="ru-RU" sz="5400" dirty="0">
              <a:solidFill>
                <a:srgbClr val="0033CC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D:\ААА\Новая папка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714744" y="1000108"/>
            <a:ext cx="4883271" cy="35719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b="1" dirty="0" smtClean="0"/>
              <a:t>	</a:t>
            </a:r>
            <a:r>
              <a:rPr lang="ru-RU" sz="2400" dirty="0" smtClean="0">
                <a:solidFill>
                  <a:schemeClr val="bg1"/>
                </a:solidFill>
                <a:latin typeface="+mj-lt"/>
              </a:rPr>
              <a:t>Автор романов "Обитель", "</a:t>
            </a:r>
            <a:r>
              <a:rPr lang="ru-RU" sz="2400" dirty="0" err="1" smtClean="0">
                <a:solidFill>
                  <a:schemeClr val="bg1"/>
                </a:solidFill>
                <a:latin typeface="+mj-lt"/>
              </a:rPr>
              <a:t>Санькя</a:t>
            </a:r>
            <a:r>
              <a:rPr lang="ru-RU" sz="2400" dirty="0" smtClean="0">
                <a:solidFill>
                  <a:schemeClr val="bg1"/>
                </a:solidFill>
                <a:latin typeface="+mj-lt"/>
              </a:rPr>
              <a:t>", "Патологии", "Чёрная обезьяна", сборников рассказов «Восьмёрка», «Грех».</a:t>
            </a:r>
            <a:endParaRPr lang="ru-RU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7170" name="Picture 2" descr="https://biblioteka-geo.ru/images/kaleidoscope/2017/03/image23262094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10626">
            <a:off x="572348" y="2802835"/>
            <a:ext cx="1395155" cy="21259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ÐÐ°ÑÐ°Ñ ÐÑÐ¸Ð»ÐµÐ¿Ð¸Ð½ - ÐÑÐµÑ (ÑÐ±Ð¾ÑÐ½Ð¸Ðº)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59193">
            <a:off x="2005656" y="2695980"/>
            <a:ext cx="1373637" cy="215857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ÐÐ°ÑÐ°Ñ ÐÑÐ¸Ð»ÐµÐ¿Ð¸Ð½ - ÐÐ±Ð¸ÑÐµÐ»Ñ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8" y="3000372"/>
            <a:ext cx="1489573" cy="215857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Ð¡ÐµÐ¼Ñ Ð¶Ð¸Ð·Ð½ÐµÐ¹ (ÑÐ±Ð¾ÑÐ½Ð¸Ðº)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4464">
            <a:off x="4252830" y="3572724"/>
            <a:ext cx="1440160" cy="208673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0" name="Picture 12" descr="ÐÐµÑÑÑÐ¸Ðµ Ð±ÑÑÐ»Ð°ÐºÐ¸ (ÑÐ±Ð¾ÑÐ½Ð¸Ðº)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25799">
            <a:off x="837575" y="4043303"/>
            <a:ext cx="1382408" cy="21339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2" name="Picture 14" descr="http://readly.ru/public/media/covers/6/5/655009da95186cfd0d7765122a6faa26_160x0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17109">
            <a:off x="7109663" y="3829065"/>
            <a:ext cx="1474086" cy="215127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4" name="Picture 16" descr="http://readly.ru/public/media/covers/5/d/5d4c51d7401299f4594f095941e235aa_160x0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02547">
            <a:off x="2448561" y="4199270"/>
            <a:ext cx="1365742" cy="21339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6" name="Picture 18" descr="http://nn-patriot.ru/_data/objects/0003/4086/icon.jpg?1552315002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6012" t="9300" r="25856" b="31473"/>
          <a:stretch/>
        </p:blipFill>
        <p:spPr bwMode="auto">
          <a:xfrm>
            <a:off x="428596" y="285728"/>
            <a:ext cx="3264566" cy="221638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690491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D:\ААА\Новая папка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143372" y="642918"/>
            <a:ext cx="4714908" cy="478634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altLang="ru-RU" sz="2400" dirty="0" smtClean="0">
                <a:solidFill>
                  <a:schemeClr val="bg1"/>
                </a:solidFill>
                <a:latin typeface="Franklin Gothic Medium" pitchFamily="34" charset="0"/>
                <a:ea typeface="FangSong" pitchFamily="49" charset="-122"/>
              </a:rPr>
              <a:t>	</a:t>
            </a:r>
          </a:p>
          <a:p>
            <a:pPr>
              <a:buNone/>
            </a:pPr>
            <a:r>
              <a:rPr lang="ru-RU" sz="2400" dirty="0" smtClean="0">
                <a:solidFill>
                  <a:schemeClr val="bg1"/>
                </a:solidFill>
                <a:latin typeface="Franklin Gothic Medium" pitchFamily="34" charset="0"/>
              </a:rPr>
              <a:t>	«</a:t>
            </a:r>
            <a:r>
              <a:rPr lang="ru-RU" sz="2400" dirty="0" err="1" smtClean="0">
                <a:solidFill>
                  <a:schemeClr val="bg1"/>
                </a:solidFill>
                <a:latin typeface="Franklin Gothic Medium" pitchFamily="34" charset="0"/>
              </a:rPr>
              <a:t>Санькя</a:t>
            </a:r>
            <a:r>
              <a:rPr lang="ru-RU" sz="2400" dirty="0" smtClean="0">
                <a:solidFill>
                  <a:schemeClr val="bg1"/>
                </a:solidFill>
                <a:latin typeface="Franklin Gothic Medium" pitchFamily="34" charset="0"/>
              </a:rPr>
              <a:t>»  —  второй роман Захара </a:t>
            </a:r>
            <a:r>
              <a:rPr lang="ru-RU" sz="2400" dirty="0" err="1" smtClean="0">
                <a:solidFill>
                  <a:schemeClr val="bg1"/>
                </a:solidFill>
                <a:latin typeface="Franklin Gothic Medium" pitchFamily="34" charset="0"/>
              </a:rPr>
              <a:t>Прилепина</a:t>
            </a:r>
            <a:r>
              <a:rPr lang="ru-RU" sz="2400" dirty="0" smtClean="0">
                <a:solidFill>
                  <a:schemeClr val="bg1"/>
                </a:solidFill>
                <a:latin typeface="Franklin Gothic Medium" pitchFamily="34" charset="0"/>
              </a:rPr>
              <a:t>, важный политический роман нашего времени. Книга о современных российских революционерах. В ней описывается  политическая ситуация в стране. </a:t>
            </a:r>
          </a:p>
          <a:p>
            <a:pPr>
              <a:buNone/>
            </a:pPr>
            <a:endParaRPr lang="ru-RU" i="1" dirty="0">
              <a:latin typeface="Franklin Gothic Medium" pitchFamily="34" charset="0"/>
            </a:endParaRPr>
          </a:p>
        </p:txBody>
      </p:sp>
      <p:sp>
        <p:nvSpPr>
          <p:cNvPr id="1026" name="AutoShape 2" descr="Захар Прилепин - Обитель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Захар Прилепин - Обитель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 descr="H:\Новые имена\6262104._UY630_SR1200,630_.jpg"/>
          <p:cNvPicPr>
            <a:picLocks noChangeAspect="1" noChangeArrowheads="1"/>
          </p:cNvPicPr>
          <p:nvPr/>
        </p:nvPicPr>
        <p:blipFill>
          <a:blip r:embed="rId3" cstate="print"/>
          <a:srcRect l="33750" r="33750"/>
          <a:stretch>
            <a:fillRect/>
          </a:stretch>
        </p:blipFill>
        <p:spPr bwMode="auto">
          <a:xfrm>
            <a:off x="714348" y="214290"/>
            <a:ext cx="3429025" cy="5118533"/>
          </a:xfrm>
          <a:prstGeom prst="rect">
            <a:avLst/>
          </a:prstGeom>
          <a:noFill/>
        </p:spPr>
      </p:pic>
      <p:sp>
        <p:nvSpPr>
          <p:cNvPr id="14" name="Содержимое 2"/>
          <p:cNvSpPr txBox="1">
            <a:spLocks/>
          </p:cNvSpPr>
          <p:nvPr/>
        </p:nvSpPr>
        <p:spPr>
          <a:xfrm>
            <a:off x="285720" y="5429264"/>
            <a:ext cx="8715436" cy="12573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	</a:t>
            </a:r>
            <a:r>
              <a:rPr kumimoji="0" lang="ru-RU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Прилепин</a:t>
            </a: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 З.</a:t>
            </a:r>
            <a:r>
              <a:rPr kumimoji="0" lang="ru-RU" sz="2200" b="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Санькя</a:t>
            </a:r>
            <a:r>
              <a:rPr kumimoji="0" lang="ru-RU" sz="2200" b="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: роман </a:t>
            </a: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[</a:t>
            </a: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18+</a:t>
            </a:r>
            <a:r>
              <a:rPr lang="en-US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] </a:t>
            </a:r>
            <a:r>
              <a:rPr kumimoji="0" lang="ru-RU" sz="2200" b="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/ Захар </a:t>
            </a:r>
            <a:r>
              <a:rPr kumimoji="0" lang="ru-RU" sz="2200" b="0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Прилепин</a:t>
            </a:r>
            <a:r>
              <a:rPr kumimoji="0" lang="ru-RU" sz="2200" b="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 – Москва : АСТ : Редакция Елены Шубиной, 2015. – 349.</a:t>
            </a:r>
            <a:r>
              <a:rPr kumimoji="0" lang="en-US" sz="2200" b="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[</a:t>
            </a:r>
            <a:r>
              <a:rPr kumimoji="0" lang="ru-RU" sz="2200" b="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en-US" sz="2200" b="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]</a:t>
            </a:r>
            <a:r>
              <a:rPr kumimoji="0" lang="ru-RU" sz="2200" b="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с. </a:t>
            </a: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– (Захар </a:t>
            </a:r>
            <a:r>
              <a:rPr lang="ru-RU" sz="2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Прилепин</a:t>
            </a: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: проза).</a:t>
            </a:r>
            <a:endParaRPr kumimoji="0" lang="ru-RU" sz="2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681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D:\ААА\Новая папка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929058" y="1214422"/>
            <a:ext cx="4643470" cy="525658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altLang="ru-RU" sz="2600" dirty="0">
                <a:solidFill>
                  <a:schemeClr val="bg1"/>
                </a:solidFill>
                <a:latin typeface="Franklin Gothic Medium" pitchFamily="34" charset="0"/>
                <a:ea typeface="FangSong" pitchFamily="49" charset="-122"/>
              </a:rPr>
              <a:t>	</a:t>
            </a:r>
            <a:r>
              <a:rPr lang="ru-RU" altLang="ru-RU" sz="2400" dirty="0" smtClean="0">
                <a:solidFill>
                  <a:schemeClr val="bg1"/>
                </a:solidFill>
                <a:latin typeface="Franklin Gothic Medium" pitchFamily="34" charset="0"/>
                <a:ea typeface="FangSong" pitchFamily="49" charset="-122"/>
              </a:rPr>
              <a:t>один из лучших писателей-фантастов России. Автор знаменитых Дозоров. Лауреат 37 литературных премий от разных конгрессов, фестивалей, конференций и форумов по фантастике, профессия — врач-психиатр. </a:t>
            </a:r>
            <a:endParaRPr lang="ru-RU" altLang="ru-RU" dirty="0" smtClean="0">
              <a:solidFill>
                <a:schemeClr val="bg1"/>
              </a:solidFill>
              <a:latin typeface="Franklin Gothic Medium" pitchFamily="34" charset="0"/>
              <a:ea typeface="FangSong" pitchFamily="49" charset="-122"/>
            </a:endParaRPr>
          </a:p>
          <a:p>
            <a:endParaRPr lang="ru-RU" i="1" dirty="0">
              <a:latin typeface="Franklin Gothic Medium" pitchFamily="34" charset="0"/>
            </a:endParaRPr>
          </a:p>
        </p:txBody>
      </p:sp>
      <p:pic>
        <p:nvPicPr>
          <p:cNvPr id="5" name="Рисунок 4" descr="http://vdonlib.ru/news_img/1056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357166"/>
            <a:ext cx="3214710" cy="27095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3457564" y="428604"/>
            <a:ext cx="5686436" cy="850106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Franklin Gothic Medium" pitchFamily="34" charset="0"/>
              </a:rPr>
              <a:t>Сергей Лукьяненко</a:t>
            </a:r>
            <a:endParaRPr lang="ru-RU" sz="3200" b="1" i="1" dirty="0">
              <a:solidFill>
                <a:srgbClr val="FFFF00"/>
              </a:solidFill>
              <a:latin typeface="Franklin Gothic Medium" pitchFamily="34" charset="0"/>
            </a:endParaRPr>
          </a:p>
        </p:txBody>
      </p:sp>
      <p:sp>
        <p:nvSpPr>
          <p:cNvPr id="2050" name="AutoShape 2" descr="Чернови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 descr="книга Новый Дозор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4" name="AutoShape 6" descr="https://cdn.book24.ru/v2/ASE000000000845003/COVER/cover3d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6" name="AutoShape 8" descr="Книга Сергея Лукьяненко «Ночной Дозор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7" name="Picture 9" descr="C:\Users\VRT\Pictures\0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3714752"/>
            <a:ext cx="2857498" cy="1904999"/>
          </a:xfrm>
          <a:prstGeom prst="rect">
            <a:avLst/>
          </a:prstGeom>
          <a:noFill/>
        </p:spPr>
      </p:pic>
      <p:pic>
        <p:nvPicPr>
          <p:cNvPr id="2058" name="Picture 10" descr="C:\Users\VRT\Pictures\09_Dk8ewSj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86116" y="4643446"/>
            <a:ext cx="2857498" cy="1904998"/>
          </a:xfrm>
          <a:prstGeom prst="rect">
            <a:avLst/>
          </a:prstGeom>
          <a:noFill/>
        </p:spPr>
      </p:pic>
      <p:sp>
        <p:nvSpPr>
          <p:cNvPr id="12" name="Содержимое 2"/>
          <p:cNvSpPr txBox="1">
            <a:spLocks/>
          </p:cNvSpPr>
          <p:nvPr/>
        </p:nvSpPr>
        <p:spPr>
          <a:xfrm>
            <a:off x="1214414" y="3071810"/>
            <a:ext cx="2078895" cy="576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z="2000" b="1" dirty="0" smtClean="0">
                <a:solidFill>
                  <a:schemeClr val="bg1"/>
                </a:solidFill>
                <a:latin typeface="Calibri" pitchFamily="34" charset="0"/>
              </a:rPr>
              <a:t>Род. </a:t>
            </a:r>
            <a:r>
              <a:rPr lang="ru-RU" sz="2000" b="1" dirty="0">
                <a:solidFill>
                  <a:schemeClr val="bg1"/>
                </a:solidFill>
                <a:latin typeface="Calibri" pitchFamily="34" charset="0"/>
              </a:rPr>
              <a:t>в</a:t>
            </a:r>
            <a:r>
              <a:rPr lang="ru-RU" sz="2000" b="1" dirty="0" smtClean="0">
                <a:solidFill>
                  <a:schemeClr val="bg1"/>
                </a:solidFill>
                <a:latin typeface="Calibri" pitchFamily="34" charset="0"/>
              </a:rPr>
              <a:t> 1968 г.</a:t>
            </a:r>
            <a:endParaRPr lang="ru-RU" sz="2000" b="1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681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D:\ААА\Новая папка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071934" y="1214422"/>
            <a:ext cx="4643470" cy="332778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altLang="ru-RU" sz="2600" dirty="0">
                <a:solidFill>
                  <a:schemeClr val="bg1"/>
                </a:solidFill>
                <a:latin typeface="Franklin Gothic Medium" pitchFamily="34" charset="0"/>
                <a:ea typeface="FangSong" pitchFamily="49" charset="-122"/>
              </a:rPr>
              <a:t>	</a:t>
            </a:r>
            <a:r>
              <a:rPr lang="ru-RU" altLang="ru-RU" sz="2400" dirty="0" smtClean="0">
                <a:solidFill>
                  <a:schemeClr val="bg1"/>
                </a:solidFill>
                <a:latin typeface="Franklin Gothic Medium" pitchFamily="34" charset="0"/>
                <a:ea typeface="FangSong" pitchFamily="49" charset="-122"/>
              </a:rPr>
              <a:t>Известность </a:t>
            </a:r>
            <a:r>
              <a:rPr lang="ru-RU" altLang="ru-RU" sz="2400" dirty="0">
                <a:solidFill>
                  <a:schemeClr val="bg1"/>
                </a:solidFill>
                <a:latin typeface="Franklin Gothic Medium" pitchFamily="34" charset="0"/>
                <a:ea typeface="FangSong" pitchFamily="49" charset="-122"/>
              </a:rPr>
              <a:t>писателю принесли повести «Рыцари сорока островов</a:t>
            </a:r>
            <a:r>
              <a:rPr lang="ru-RU" altLang="ru-RU" sz="2400" dirty="0" smtClean="0">
                <a:solidFill>
                  <a:schemeClr val="bg1"/>
                </a:solidFill>
                <a:latin typeface="Franklin Gothic Medium" pitchFamily="34" charset="0"/>
                <a:ea typeface="FangSong" pitchFamily="49" charset="-122"/>
              </a:rPr>
              <a:t>», </a:t>
            </a:r>
            <a:r>
              <a:rPr lang="ru-RU" altLang="ru-RU" sz="2400" dirty="0">
                <a:solidFill>
                  <a:schemeClr val="bg1"/>
                </a:solidFill>
                <a:latin typeface="Franklin Gothic Medium" pitchFamily="34" charset="0"/>
                <a:ea typeface="FangSong" pitchFamily="49" charset="-122"/>
              </a:rPr>
              <a:t>«Атомный сон</a:t>
            </a:r>
            <a:r>
              <a:rPr lang="ru-RU" altLang="ru-RU" sz="2400" dirty="0" smtClean="0">
                <a:solidFill>
                  <a:schemeClr val="bg1"/>
                </a:solidFill>
                <a:latin typeface="Franklin Gothic Medium" pitchFamily="34" charset="0"/>
                <a:ea typeface="FangSong" pitchFamily="49" charset="-122"/>
              </a:rPr>
              <a:t>», «Последний дозор». Выход блокбастеров «Ночной дозор» и «Дневной дозор» поднял тиражи книг автора более чем в семь раз.</a:t>
            </a:r>
          </a:p>
          <a:p>
            <a:pPr>
              <a:buNone/>
            </a:pPr>
            <a:endParaRPr lang="ru-RU" altLang="ru-RU" dirty="0" smtClean="0">
              <a:solidFill>
                <a:schemeClr val="bg1"/>
              </a:solidFill>
              <a:latin typeface="Franklin Gothic Medium" pitchFamily="34" charset="0"/>
              <a:ea typeface="FangSong" pitchFamily="49" charset="-122"/>
            </a:endParaRPr>
          </a:p>
          <a:p>
            <a:endParaRPr lang="ru-RU" i="1" dirty="0">
              <a:latin typeface="Franklin Gothic Medium" pitchFamily="34" charset="0"/>
            </a:endParaRPr>
          </a:p>
        </p:txBody>
      </p:sp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3457564" y="428604"/>
            <a:ext cx="5686436" cy="850106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Franklin Gothic Medium" pitchFamily="34" charset="0"/>
              </a:rPr>
              <a:t>Сергей Лукьяненко</a:t>
            </a:r>
            <a:endParaRPr lang="ru-RU" sz="3200" b="1" i="1" dirty="0">
              <a:solidFill>
                <a:srgbClr val="FFFF00"/>
              </a:solidFill>
              <a:latin typeface="Franklin Gothic Medium" pitchFamily="34" charset="0"/>
            </a:endParaRPr>
          </a:p>
        </p:txBody>
      </p:sp>
      <p:sp>
        <p:nvSpPr>
          <p:cNvPr id="2050" name="AutoShape 2" descr="Чернови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 descr="книга Новый Дозор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4" name="AutoShape 6" descr="https://cdn.book24.ru/v2/ASE000000000845003/COVER/cover3d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6" name="AutoShape 8" descr="Книга Сергея Лукьяненко «Ночной Дозор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5778" name="AutoShape 2" descr="https://novostiliteratury.ru/wp-content/uploads/2018/04/Sergey_Lukyanenko_MOW_03-2011-1024x71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5779" name="Picture 3" descr="D:\Новые имена\Sergey_Lukyanenko_MOW_03-2011-1024x715.jpg"/>
          <p:cNvPicPr>
            <a:picLocks noChangeAspect="1" noChangeArrowheads="1"/>
          </p:cNvPicPr>
          <p:nvPr/>
        </p:nvPicPr>
        <p:blipFill>
          <a:blip r:embed="rId3" cstate="print"/>
          <a:srcRect l="16308" t="3846" r="17773"/>
          <a:stretch>
            <a:fillRect/>
          </a:stretch>
        </p:blipFill>
        <p:spPr bwMode="auto">
          <a:xfrm>
            <a:off x="642910" y="494751"/>
            <a:ext cx="3138064" cy="31961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5780" name="Picture 4" descr="D:\Новые имена\7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6248" y="4500570"/>
            <a:ext cx="4419359" cy="19956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5781" name="Picture 5" descr="D:\Новые имена\421804919600025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58" y="4143380"/>
            <a:ext cx="3433930" cy="2286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2681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ААА\Новая папка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71934" y="1857364"/>
            <a:ext cx="4757742" cy="268605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>
                <a:solidFill>
                  <a:schemeClr val="bg1"/>
                </a:solidFill>
                <a:latin typeface="+mj-lt"/>
              </a:rPr>
              <a:t>	В этом сборнике представлен знаменитый цикл Сергея Лукьяненко «Ночной дозор», «Дневной дозор» и «Сумеречный дозор», впервые выходящий в одной книге.</a:t>
            </a:r>
            <a:endParaRPr lang="ru-RU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2226" name="Picture 2" descr="D:\Обзор\ef5488716bddb02d6a7f47ed15fe1455c2cd73f4Mi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357166"/>
            <a:ext cx="3144091" cy="4572032"/>
          </a:xfrm>
          <a:prstGeom prst="rect">
            <a:avLst/>
          </a:prstGeom>
          <a:noFill/>
        </p:spPr>
      </p:pic>
      <p:sp>
        <p:nvSpPr>
          <p:cNvPr id="6" name="Содержимое 2"/>
          <p:cNvSpPr txBox="1">
            <a:spLocks/>
          </p:cNvSpPr>
          <p:nvPr/>
        </p:nvSpPr>
        <p:spPr>
          <a:xfrm>
            <a:off x="214282" y="5072074"/>
            <a:ext cx="8501154" cy="14716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	</a:t>
            </a: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Лукьяненко, С. В. Ночной дозор </a:t>
            </a: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; Сумеречный </a:t>
            </a: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дозор </a:t>
            </a: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 фантастические романы / С. В. Лукьяненко. Дневной </a:t>
            </a: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дозор : </a:t>
            </a: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фантастический роман </a:t>
            </a: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/ С. В. Лукьяненко, В. Н. Васильев. – Москва : АСТ, 2004. – 934. 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[</a:t>
            </a: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10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]</a:t>
            </a: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</a:t>
            </a:r>
            <a:r>
              <a:rPr kumimoji="0" lang="ru-RU" sz="2200" b="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ru-RU" sz="2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D:\ААА\Новая папка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29058" y="1357298"/>
            <a:ext cx="4357718" cy="328614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smtClean="0">
                <a:solidFill>
                  <a:schemeClr val="bg1"/>
                </a:solidFill>
                <a:latin typeface="+mj-lt"/>
              </a:rPr>
              <a:t>профессиональный библиотекарь-библиограф. В течение двадцати пяти лет она трудилась в библиотеках разного типа, а также анализировала и обобщала опыт работы своих коллег в России и СНГ. </a:t>
            </a:r>
            <a:r>
              <a:rPr lang="ru-RU" sz="2400" dirty="0">
                <a:solidFill>
                  <a:schemeClr val="bg1"/>
                </a:solidFill>
                <a:latin typeface="+mj-lt"/>
              </a:rPr>
              <a:t/>
            </a:r>
            <a:br>
              <a:rPr lang="ru-RU" sz="2400" dirty="0">
                <a:solidFill>
                  <a:schemeClr val="bg1"/>
                </a:solidFill>
                <a:latin typeface="+mj-lt"/>
              </a:rPr>
            </a:br>
            <a:endParaRPr lang="ru-RU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1000100" y="5072074"/>
            <a:ext cx="1976731" cy="576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z="2000" b="1" dirty="0" smtClean="0">
                <a:solidFill>
                  <a:schemeClr val="bg1"/>
                </a:solidFill>
                <a:latin typeface="Calibri" pitchFamily="34" charset="0"/>
              </a:rPr>
              <a:t>Род. </a:t>
            </a:r>
            <a:r>
              <a:rPr lang="ru-RU" sz="2000" b="1" dirty="0">
                <a:solidFill>
                  <a:schemeClr val="bg1"/>
                </a:solidFill>
                <a:latin typeface="Calibri" pitchFamily="34" charset="0"/>
              </a:rPr>
              <a:t>в</a:t>
            </a:r>
            <a:r>
              <a:rPr lang="ru-RU" sz="2000" b="1" dirty="0" smtClean="0">
                <a:solidFill>
                  <a:schemeClr val="bg1"/>
                </a:solidFill>
                <a:latin typeface="Calibri" pitchFamily="34" charset="0"/>
              </a:rPr>
              <a:t> 1956г.</a:t>
            </a:r>
            <a:endParaRPr lang="ru-RU" sz="20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8" name="Заголовок 4"/>
          <p:cNvSpPr txBox="1">
            <a:spLocks/>
          </p:cNvSpPr>
          <p:nvPr/>
        </p:nvSpPr>
        <p:spPr>
          <a:xfrm>
            <a:off x="3714744" y="428604"/>
            <a:ext cx="5114932" cy="8501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smtClean="0">
                <a:solidFill>
                  <a:srgbClr val="FFFF00"/>
                </a:solidFill>
                <a:latin typeface="Franklin Gothic Medium" pitchFamily="34" charset="0"/>
              </a:rPr>
              <a:t/>
            </a:r>
            <a:br>
              <a:rPr lang="ru-RU" sz="3200" b="1" dirty="0" smtClean="0">
                <a:solidFill>
                  <a:srgbClr val="FFFF00"/>
                </a:solidFill>
                <a:latin typeface="Franklin Gothic Medium" pitchFamily="34" charset="0"/>
              </a:rPr>
            </a:br>
            <a:r>
              <a:rPr lang="ru-RU" sz="3200" b="1" dirty="0" smtClean="0">
                <a:solidFill>
                  <a:srgbClr val="FFFF00"/>
                </a:solidFill>
                <a:latin typeface="Franklin Gothic Medium" pitchFamily="34" charset="0"/>
              </a:rPr>
              <a:t>Ольга Громова</a:t>
            </a:r>
            <a:endParaRPr lang="ru-RU" sz="3200" b="1" i="1" dirty="0">
              <a:solidFill>
                <a:srgbClr val="FFFF00"/>
              </a:solidFill>
              <a:latin typeface="Franklin Gothic Medium" pitchFamily="34" charset="0"/>
            </a:endParaRPr>
          </a:p>
        </p:txBody>
      </p:sp>
      <p:sp>
        <p:nvSpPr>
          <p:cNvPr id="66564" name="AutoShape 4" descr="https://img.labirint.ru/images/upl/descripts/pic_1534333588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6566" name="Picture 6" descr="http://1.bp.blogspot.com/-yJVnf93_vuk/Uxlovu9QQuI/AAAAAAAAIOc/eMszfHl3ZhQ/s1600/gromov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571480"/>
            <a:ext cx="3041671" cy="45720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338" name="Picture 2" descr="H:\ААА\совр книги\4QlS9Izp0n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86380" y="4572008"/>
            <a:ext cx="3326892" cy="16049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177345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5084</TotalTime>
  <Words>544</Words>
  <Application>Microsoft Office PowerPoint</Application>
  <PresentationFormat>Экран (4:3)</PresentationFormat>
  <Paragraphs>69</Paragraphs>
  <Slides>33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Тема Office</vt:lpstr>
      <vt:lpstr>Читать –  это здорово!</vt:lpstr>
      <vt:lpstr>Слайд 2</vt:lpstr>
      <vt:lpstr>Захар Прилепин</vt:lpstr>
      <vt:lpstr>Слайд 4</vt:lpstr>
      <vt:lpstr>Слайд 5</vt:lpstr>
      <vt:lpstr>Сергей Лукьяненко</vt:lpstr>
      <vt:lpstr>Сергей Лукьяненко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Русские писатели – лауреаты Нобелевской премии</dc:title>
  <dc:creator>Надежда</dc:creator>
  <cp:lastModifiedBy>ADMIN</cp:lastModifiedBy>
  <cp:revision>276</cp:revision>
  <dcterms:created xsi:type="dcterms:W3CDTF">2015-03-26T13:52:59Z</dcterms:created>
  <dcterms:modified xsi:type="dcterms:W3CDTF">2020-04-12T18:35:40Z</dcterms:modified>
</cp:coreProperties>
</file>